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6"/>
  </p:notesMasterIdLst>
  <p:sldIdLst>
    <p:sldId id="859" r:id="rId2"/>
    <p:sldId id="1140" r:id="rId3"/>
    <p:sldId id="1143" r:id="rId4"/>
    <p:sldId id="1238" r:id="rId5"/>
    <p:sldId id="1178" r:id="rId6"/>
    <p:sldId id="1145" r:id="rId7"/>
    <p:sldId id="1239" r:id="rId8"/>
    <p:sldId id="1240" r:id="rId9"/>
    <p:sldId id="1241" r:id="rId10"/>
    <p:sldId id="1179" r:id="rId11"/>
    <p:sldId id="1180" r:id="rId12"/>
    <p:sldId id="1146" r:id="rId13"/>
    <p:sldId id="1141" r:id="rId14"/>
    <p:sldId id="1181" r:id="rId15"/>
    <p:sldId id="1182" r:id="rId16"/>
    <p:sldId id="1183" r:id="rId17"/>
    <p:sldId id="1242" r:id="rId18"/>
    <p:sldId id="1188" r:id="rId19"/>
    <p:sldId id="1184" r:id="rId20"/>
    <p:sldId id="1243" r:id="rId21"/>
    <p:sldId id="1189" r:id="rId22"/>
    <p:sldId id="1185" r:id="rId23"/>
    <p:sldId id="1190" r:id="rId24"/>
    <p:sldId id="1186" r:id="rId25"/>
    <p:sldId id="1191" r:id="rId26"/>
    <p:sldId id="1187" r:id="rId27"/>
    <p:sldId id="1193" r:id="rId28"/>
    <p:sldId id="1148" r:id="rId29"/>
    <p:sldId id="1194" r:id="rId30"/>
    <p:sldId id="1195" r:id="rId31"/>
    <p:sldId id="1197" r:id="rId32"/>
    <p:sldId id="1196" r:id="rId33"/>
    <p:sldId id="1244" r:id="rId34"/>
    <p:sldId id="1149" r:id="rId35"/>
    <p:sldId id="1156" r:id="rId36"/>
    <p:sldId id="1158" r:id="rId37"/>
    <p:sldId id="1159" r:id="rId38"/>
    <p:sldId id="1200" r:id="rId39"/>
    <p:sldId id="1160" r:id="rId40"/>
    <p:sldId id="1161" r:id="rId41"/>
    <p:sldId id="1167" r:id="rId42"/>
    <p:sldId id="1245" r:id="rId43"/>
    <p:sldId id="1246" r:id="rId44"/>
    <p:sldId id="1162" r:id="rId45"/>
    <p:sldId id="1202" r:id="rId46"/>
    <p:sldId id="1169" r:id="rId47"/>
    <p:sldId id="1203" r:id="rId48"/>
    <p:sldId id="1204" r:id="rId49"/>
    <p:sldId id="1163" r:id="rId50"/>
    <p:sldId id="1210" r:id="rId51"/>
    <p:sldId id="1205" r:id="rId52"/>
    <p:sldId id="1211" r:id="rId53"/>
    <p:sldId id="1206" r:id="rId54"/>
    <p:sldId id="1212" r:id="rId55"/>
    <p:sldId id="1207" r:id="rId56"/>
    <p:sldId id="1164" r:id="rId57"/>
    <p:sldId id="1213" r:id="rId58"/>
    <p:sldId id="1165" r:id="rId59"/>
    <p:sldId id="1214" r:id="rId60"/>
    <p:sldId id="1215" r:id="rId61"/>
    <p:sldId id="1216" r:id="rId62"/>
    <p:sldId id="1247" r:id="rId63"/>
    <p:sldId id="1248" r:id="rId64"/>
    <p:sldId id="1217" r:id="rId65"/>
    <p:sldId id="1218" r:id="rId66"/>
    <p:sldId id="1219" r:id="rId67"/>
    <p:sldId id="1249" r:id="rId68"/>
    <p:sldId id="1220" r:id="rId69"/>
    <p:sldId id="1221" r:id="rId70"/>
    <p:sldId id="1222" r:id="rId71"/>
    <p:sldId id="1223" r:id="rId72"/>
    <p:sldId id="1250" r:id="rId73"/>
    <p:sldId id="1224" r:id="rId74"/>
    <p:sldId id="1225" r:id="rId75"/>
    <p:sldId id="1251" r:id="rId76"/>
    <p:sldId id="1226" r:id="rId77"/>
    <p:sldId id="1227" r:id="rId78"/>
    <p:sldId id="1252" r:id="rId79"/>
    <p:sldId id="1228" r:id="rId80"/>
    <p:sldId id="1229" r:id="rId81"/>
    <p:sldId id="1166" r:id="rId82"/>
    <p:sldId id="1234" r:id="rId83"/>
    <p:sldId id="1230" r:id="rId84"/>
    <p:sldId id="1235" r:id="rId85"/>
    <p:sldId id="1231" r:id="rId86"/>
    <p:sldId id="1236" r:id="rId87"/>
    <p:sldId id="1232" r:id="rId88"/>
    <p:sldId id="1233" r:id="rId89"/>
    <p:sldId id="1237" r:id="rId90"/>
    <p:sldId id="1172" r:id="rId91"/>
    <p:sldId id="1253" r:id="rId92"/>
    <p:sldId id="1254" r:id="rId93"/>
    <p:sldId id="1255" r:id="rId94"/>
    <p:sldId id="1256" r:id="rId9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28"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5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60"/>
        <p:guide pos="3828"/>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54"/>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5.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37.png"/></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5" Type="http://schemas.openxmlformats.org/officeDocument/2006/relationships/image" Target="../media/image41.png"/><Relationship Id="rId4" Type="http://schemas.openxmlformats.org/officeDocument/2006/relationships/image" Target="../media/image47.png"/></Relationships>
</file>

<file path=ppt/slides/_rels/slide4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52.png"/></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5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6.png"/><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6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9.png"/><Relationship Id="rId1" Type="http://schemas.openxmlformats.org/officeDocument/2006/relationships/slideLayout" Target="../slideLayouts/slideLayout1.xml"/><Relationship Id="rId4" Type="http://schemas.openxmlformats.org/officeDocument/2006/relationships/image" Target="../media/image68.png"/></Relationships>
</file>

<file path=ppt/slides/_rels/slide7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8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5.png"/><Relationship Id="rId4" Type="http://schemas.openxmlformats.org/officeDocument/2006/relationships/image" Target="../media/image74.png"/></Relationships>
</file>

<file path=ppt/slides/_rels/slide8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8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8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8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59704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第十八章    电功率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本题考查串联电路的特点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欧姆定律的应用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电能的计算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能从图中获取相关信息是解题的关键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由图甲可知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电流表测量电路中的电流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电压表测量变阻器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两端的电压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当电路中的电流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根据串联电路的电压规律和欧姆定律表示出电源电压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当电路中的电流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根据串联电路的电压规律和欧姆定律表示出电源电压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联立可得电源电压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和小灯泡的电阻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68.jpg" descr="id:2147492969;FounderCES"/>
          <p:cNvPicPr/>
          <p:nvPr/>
        </p:nvPicPr>
        <p:blipFill>
          <a:blip r:embed="rId2"/>
          <a:stretch>
            <a:fillRect/>
          </a:stretch>
        </p:blipFill>
        <p:spPr>
          <a:xfrm>
            <a:off x="3718942" y="4091803"/>
            <a:ext cx="2011525" cy="1774514"/>
          </a:xfrm>
          <a:prstGeom prst="rect">
            <a:avLst/>
          </a:prstGeom>
        </p:spPr>
      </p:pic>
      <p:pic>
        <p:nvPicPr>
          <p:cNvPr id="4" name="kk569.jpg" descr="id:2147492976;FounderCES"/>
          <p:cNvPicPr/>
          <p:nvPr/>
        </p:nvPicPr>
        <p:blipFill>
          <a:blip r:embed="rId3"/>
          <a:stretch>
            <a:fillRect/>
          </a:stretch>
        </p:blipFill>
        <p:spPr>
          <a:xfrm>
            <a:off x="6458191" y="4106117"/>
            <a:ext cx="2771593" cy="1784730"/>
          </a:xfrm>
          <a:prstGeom prst="rect">
            <a:avLst/>
          </a:prstGeom>
        </p:spPr>
      </p:pic>
      <p:sp>
        <p:nvSpPr>
          <p:cNvPr id="5" name="矩形 4"/>
          <p:cNvSpPr/>
          <p:nvPr/>
        </p:nvSpPr>
        <p:spPr>
          <a:xfrm>
            <a:off x="4477681" y="583816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724105" y="583816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09458"/>
              </a:xfrm>
            </p:spPr>
            <p:txBody>
              <a:bodyPr/>
              <a:lstStyle/>
              <a:p>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由图乙可知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电路中的最大电流为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为保证电路元件安全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电路中的电流不能超过小灯泡的额定电流和滑动变阻器允许通过的最大电流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由滑动变阻器的规格可知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滑动变阻器允许通过的最大电流为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据此可判断小灯泡的额定电流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额</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及</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额</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额</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可求出小灯泡的额定功率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电源电压不变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当电路中电流最小时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总功率最小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由图像可知最小电流为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此时滑动变阻器接入电路的阻值为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nor/>
                          </m:rPr>
                          <a:rPr lang="zh-CN" altLang="zh-CN"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小</m:t>
                        </m:r>
                      </m:sub>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oMath>
                </a14:m>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滑大</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求出整个电路电功率最小时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内滑动变阻器消耗的电能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4109458"/>
              </a:xfrm>
              <a:blipFill rotWithShape="1">
                <a:blip r:embed="rId2"/>
                <a:stretch>
                  <a:fillRect l="-2" t="-15" r="-1635" b="9"/>
                </a:stretch>
              </a:blipFill>
            </p:spPr>
            <p:txBody>
              <a:bodyPr/>
              <a:lstStyle/>
              <a:p>
                <a:r>
                  <a:rPr lang="zh-CN" altLang="en-US">
                    <a:noFill/>
                  </a:rPr>
                  <a:t> </a:t>
                </a:r>
              </a:p>
            </p:txBody>
          </p:sp>
        </mc:Fallback>
      </mc:AlternateContent>
      <p:pic>
        <p:nvPicPr>
          <p:cNvPr id="3" name="kk568.jpg" descr="id:2147492969;FounderCES"/>
          <p:cNvPicPr/>
          <p:nvPr/>
        </p:nvPicPr>
        <p:blipFill>
          <a:blip r:embed="rId3"/>
          <a:stretch>
            <a:fillRect/>
          </a:stretch>
        </p:blipFill>
        <p:spPr>
          <a:xfrm>
            <a:off x="3934966" y="4311680"/>
            <a:ext cx="2011525" cy="1774514"/>
          </a:xfrm>
          <a:prstGeom prst="rect">
            <a:avLst/>
          </a:prstGeom>
        </p:spPr>
      </p:pic>
      <p:sp>
        <p:nvSpPr>
          <p:cNvPr id="5" name="矩形 4"/>
          <p:cNvSpPr/>
          <p:nvPr/>
        </p:nvSpPr>
        <p:spPr>
          <a:xfrm>
            <a:off x="4693705" y="605804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940129" y="605804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7" name="kk569.jpg" descr="id:2147492976;FounderCES"/>
          <p:cNvPicPr/>
          <p:nvPr/>
        </p:nvPicPr>
        <p:blipFill>
          <a:blip r:embed="rId4"/>
          <a:stretch>
            <a:fillRect/>
          </a:stretch>
        </p:blipFill>
        <p:spPr>
          <a:xfrm>
            <a:off x="6705230" y="4306572"/>
            <a:ext cx="2771593" cy="178473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222128"/>
            <a:ext cx="11485848" cy="2792239"/>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要从图像中找到特殊点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坐标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利用欧姆定律和串联电路电压的规律列出方程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注意电源电压不变是重要的条件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将特殊点代入方程求解得出电源电压和灯泡的电阻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根据题中信息判断电路中的最大电流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该电流就等于灯泡的额定电流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再选取合适的公式计算灯泡的额定功率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通常情况下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电路中的电流最小时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电路的总功率最小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然后选择合适的公式计算滑动变阻器消耗的电能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方法技巧.eps" descr="id:2147489592;FounderCES"/>
          <p:cNvPicPr/>
          <p:nvPr/>
        </p:nvPicPr>
        <p:blipFill>
          <a:blip r:embed="rId2"/>
          <a:stretch>
            <a:fillRect/>
          </a:stretch>
        </p:blipFill>
        <p:spPr>
          <a:xfrm>
            <a:off x="369646" y="836712"/>
            <a:ext cx="1682034" cy="49313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82693" y="1447944"/>
            <a:ext cx="637609" cy="360040"/>
          </a:xfrm>
          <a:prstGeom prst="rect">
            <a:avLst/>
          </a:prstGeom>
        </p:spPr>
      </p:pic>
      <p:pic>
        <p:nvPicPr>
          <p:cNvPr id="4" name="考点.eps" descr="id:2147489473;FounderCES"/>
          <p:cNvPicPr/>
          <p:nvPr/>
        </p:nvPicPr>
        <p:blipFill>
          <a:blip r:embed="rId3"/>
          <a:stretch>
            <a:fillRect/>
          </a:stretch>
        </p:blipFill>
        <p:spPr>
          <a:xfrm>
            <a:off x="406574" y="917512"/>
            <a:ext cx="864096" cy="360040"/>
          </a:xfrm>
          <a:prstGeom prst="rect">
            <a:avLst/>
          </a:prstGeom>
        </p:spPr>
      </p:pic>
      <p:sp>
        <p:nvSpPr>
          <p:cNvPr id="2" name="内容占位符 1"/>
          <p:cNvSpPr>
            <a:spLocks noGrp="1"/>
          </p:cNvSpPr>
          <p:nvPr>
            <p:ph idx="1"/>
          </p:nvPr>
        </p:nvSpPr>
        <p:spPr>
          <a:xfrm>
            <a:off x="360854" y="746120"/>
            <a:ext cx="11485848" cy="3346237"/>
          </a:xfrm>
        </p:spPr>
        <p:txBody>
          <a:bodyPr/>
          <a:lstStyle/>
          <a:p>
            <a:pPr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2A938C"/>
                </a:solidFill>
                <a:latin typeface="Times New Roman" panose="02020603050405020304" pitchFamily="18" charset="0"/>
                <a:ea typeface="黑体" panose="02010609060101010101" pitchFamily="49" charset="-122"/>
                <a:cs typeface="Times New Roman" panose="02020603050405020304" pitchFamily="18" charset="0"/>
              </a:rPr>
              <a:t> 电功率的测量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淮安中考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期间，小明在家长陪同下进行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综合实践活动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，利用家中的电能表测量家中空气炸锅的实际功率</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小明把家中其他用电器全部断开后，将空气炸锅单独接入电路，观察到标有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 imp/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字样的电能表指示灯闪烁</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imp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，则空气炸锅在这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内消耗的电能为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，实际功率为</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0935657" y="3068960"/>
            <a:ext cx="723275" cy="461665"/>
          </a:xfrm>
          <a:prstGeom prst="rect">
            <a:avLst/>
          </a:prstGeom>
        </p:spPr>
        <p:txBody>
          <a:bodyPr wrap="none">
            <a:spAutoFit/>
          </a:bodyPr>
          <a:lstStyle/>
          <a:p>
            <a:r>
              <a:rPr lang="en-US" altLang="zh-CN" sz="2400"/>
              <a:t>0.02</a:t>
            </a:r>
            <a:endParaRPr lang="zh-CN" altLang="en-US"/>
          </a:p>
        </p:txBody>
      </p:sp>
      <p:sp>
        <p:nvSpPr>
          <p:cNvPr id="8" name="矩形 7"/>
          <p:cNvSpPr/>
          <p:nvPr/>
        </p:nvSpPr>
        <p:spPr>
          <a:xfrm>
            <a:off x="2998862" y="3595524"/>
            <a:ext cx="877163" cy="461665"/>
          </a:xfrm>
          <a:prstGeom prst="rect">
            <a:avLst/>
          </a:prstGeom>
        </p:spPr>
        <p:txBody>
          <a:bodyPr wrap="none">
            <a:spAutoFit/>
          </a:bodyPr>
          <a:lstStyle/>
          <a:p>
            <a:r>
              <a:rPr lang="en-US" altLang="zh-CN" sz="2400"/>
              <a:t>1 200</a:t>
            </a:r>
            <a:endParaRPr lang="zh-CN" altLang="en-US"/>
          </a:p>
        </p:txBody>
      </p:sp>
      <mc:AlternateContent xmlns:mc="http://schemas.openxmlformats.org/markup-compatibility/2006" xmlns:a14="http://schemas.microsoft.com/office/drawing/2010/main">
        <mc:Choice Requires="a14">
          <p:sp>
            <p:nvSpPr>
              <p:cNvPr id="9" name="内容占位符 1"/>
              <p:cNvSpPr txBox="1"/>
              <p:nvPr/>
            </p:nvSpPr>
            <p:spPr bwMode="auto">
              <a:xfrm>
                <a:off x="352282" y="4005064"/>
                <a:ext cx="11485848" cy="225484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根据参数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 imp/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zh-CN"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知，电路中用电器每消耗</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kW</a:t>
                </a:r>
                <a:r>
                  <a:rPr lang="zh-CN"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的电能，电能表的指示灯闪烁</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次；所以闪烁</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次消耗的电能为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60</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000</m:t>
                        </m:r>
                      </m:den>
                    </m:f>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t>
                </a:r>
                <a:r>
                  <a:rPr lang="en-US" altLang="zh-CN"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spc="-1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pc="-100" dirty="0">
                    <a:solidFill>
                      <a:srgbClr val="000000"/>
                    </a:solidFill>
                    <a:latin typeface="+mj-lt"/>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pc="-100" dirty="0">
                    <a:solidFill>
                      <a:srgbClr val="000000"/>
                    </a:solidFill>
                    <a:latin typeface="+mj-lt"/>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pc="-100" dirty="0">
                    <a:solidFill>
                      <a:srgbClr val="000000"/>
                    </a:solidFill>
                    <a:latin typeface="+mj-lt"/>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，空气炸锅的实际功率</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r>
                          <m:rPr>
                            <m:nor/>
                          </m:rPr>
                          <a:rPr lang="en-US" altLang="zh-CN" spc="-100">
                            <a:solidFill>
                              <a:srgbClr val="000000"/>
                            </a:solidFill>
                            <a:latin typeface="+mj-lt"/>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sup>
                        </m:sSup>
                        <m:r>
                          <m:rPr>
                            <m:nor/>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60</m:t>
                        </m:r>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s</m:t>
                        </m:r>
                      </m:den>
                    </m:f>
                  </m:oMath>
                </a14:m>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1 200 W</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9" name="内容占位符 1"/>
              <p:cNvSpPr txBox="1">
                <a:spLocks noRot="1" noChangeAspect="1" noMove="1" noResize="1" noEditPoints="1" noAdjustHandles="1" noChangeArrowheads="1" noChangeShapeType="1" noTextEdit="1"/>
              </p:cNvSpPr>
              <p:nvPr/>
            </p:nvSpPr>
            <p:spPr bwMode="auto">
              <a:xfrm>
                <a:off x="352282" y="4005064"/>
                <a:ext cx="11485848" cy="2254848"/>
              </a:xfrm>
              <a:prstGeom prst="rect">
                <a:avLst/>
              </a:prstGeom>
              <a:blipFill rotWithShape="1">
                <a:blip r:embed="rId4"/>
                <a:stretch>
                  <a:fillRect l="-4" t="-5" r="4" b="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2277534"/>
                <a:ext cx="11485848" cy="1367490"/>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本题考查电功率的计算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是一道综合题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指示灯闪烁的次数结合参数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zh-CN"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求出消耗的电能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计算出实际功率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2277534"/>
                <a:ext cx="11485848" cy="1367490"/>
              </a:xfrm>
              <a:blipFill rotWithShape="1">
                <a:blip r:embed="rId2"/>
                <a:stretch>
                  <a:fillRect l="-2" t="-31" r="1" b="-548"/>
                </a:stretch>
              </a:blipFill>
            </p:spPr>
            <p:txBody>
              <a:bodyPr/>
              <a:lstStyle/>
              <a:p>
                <a:r>
                  <a:rPr lang="zh-CN" altLang="en-US">
                    <a:noFill/>
                  </a:rPr>
                  <a:t> </a:t>
                </a:r>
              </a:p>
            </p:txBody>
          </p:sp>
        </mc:Fallback>
      </mc:AlternateContent>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归纳总结.eps" descr="id:2147490218;FounderCES"/>
          <p:cNvPicPr/>
          <p:nvPr/>
        </p:nvPicPr>
        <p:blipFill>
          <a:blip r:embed="rId2"/>
          <a:stretch>
            <a:fillRect/>
          </a:stretch>
        </p:blipFill>
        <p:spPr>
          <a:xfrm>
            <a:off x="360854" y="759897"/>
            <a:ext cx="1781739" cy="510125"/>
          </a:xfrm>
          <a:prstGeom prst="rect">
            <a:avLst/>
          </a:prstGeom>
        </p:spPr>
      </p:pic>
      <mc:AlternateContent xmlns:mc="http://schemas.openxmlformats.org/markup-compatibility/2006" xmlns:a14="http://schemas.microsoft.com/office/drawing/2010/main">
        <mc:Choice Requires="a14">
          <p:sp>
            <p:nvSpPr>
              <p:cNvPr id="4" name="内容占位符 1"/>
              <p:cNvSpPr txBox="1"/>
              <p:nvPr/>
            </p:nvSpPr>
            <p:spPr bwMode="auto">
              <a:xfrm>
                <a:off x="360854" y="1302632"/>
                <a:ext cx="11485848" cy="522271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利用电能表测量用电器电功率的基本步骤</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使室内其他用电器均停止工作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只有待测用电器工作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记下电能表转盘转过一定转数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或指示灯闪烁的次数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所用的时间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计算用电器的实际功率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𝑛</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𝑛</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为电能表铭牌标注的每消耗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zh-CN"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电能转盘的转数或指示灯闪烁的次数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计算时要注意单位的统一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电功率表达式中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的单位如果用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的单位就应该用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也就是要将</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𝑛</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𝑛</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换算成以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为单位的结果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电功率的单位就是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的单位用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𝑛</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𝑛</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的单位为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电功率的单位就是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1302632"/>
                <a:ext cx="11485848" cy="5222712"/>
              </a:xfrm>
              <a:prstGeom prst="rect">
                <a:avLst/>
              </a:prstGeom>
              <a:blipFill rotWithShape="1">
                <a:blip r:embed="rId3"/>
                <a:stretch>
                  <a:fillRect l="-2" t="-5" r="1" b="-24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73901" y="908720"/>
            <a:ext cx="637609" cy="360040"/>
          </a:xfrm>
          <a:prstGeom prst="rect">
            <a:avLst/>
          </a:prstGeom>
        </p:spPr>
      </p:pic>
      <p:sp>
        <p:nvSpPr>
          <p:cNvPr id="2" name="内容占位符 1"/>
          <p:cNvSpPr>
            <a:spLocks noGrp="1"/>
          </p:cNvSpPr>
          <p:nvPr>
            <p:ph idx="1"/>
          </p:nvPr>
        </p:nvSpPr>
        <p:spPr>
          <a:xfrm>
            <a:off x="360854" y="746120"/>
            <a:ext cx="11485848" cy="5008230"/>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枣庄中考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测量小灯泡电阻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的实验装置，已知小灯泡标有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）请用笔画线代替导线，将图甲所示的实验电路连接完整（</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滑动变阻器的滑片向右移动时灯泡变亮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90.jpg" descr="id:2147493039;FounderCES"/>
          <p:cNvPicPr/>
          <p:nvPr/>
        </p:nvPicPr>
        <p:blipFill>
          <a:blip r:embed="rId3"/>
          <a:stretch>
            <a:fillRect/>
          </a:stretch>
        </p:blipFill>
        <p:spPr>
          <a:xfrm>
            <a:off x="1623125" y="2008619"/>
            <a:ext cx="3072088" cy="1991069"/>
          </a:xfrm>
          <a:prstGeom prst="rect">
            <a:avLst/>
          </a:prstGeom>
        </p:spPr>
      </p:pic>
      <p:pic>
        <p:nvPicPr>
          <p:cNvPr id="5" name="gyc391.jpg" descr="id:2147493046;FounderCES"/>
          <p:cNvPicPr/>
          <p:nvPr/>
        </p:nvPicPr>
        <p:blipFill>
          <a:blip r:embed="rId4"/>
          <a:stretch>
            <a:fillRect/>
          </a:stretch>
        </p:blipFill>
        <p:spPr>
          <a:xfrm>
            <a:off x="5439549" y="2413558"/>
            <a:ext cx="2021345" cy="1568101"/>
          </a:xfrm>
          <a:prstGeom prst="rect">
            <a:avLst/>
          </a:prstGeom>
        </p:spPr>
      </p:pic>
      <p:pic>
        <p:nvPicPr>
          <p:cNvPr id="6" name="gyc392.jpg" descr="id:2147493053;FounderCES"/>
          <p:cNvPicPr/>
          <p:nvPr/>
        </p:nvPicPr>
        <p:blipFill>
          <a:blip r:embed="rId5"/>
          <a:stretch>
            <a:fillRect/>
          </a:stretch>
        </p:blipFill>
        <p:spPr>
          <a:xfrm>
            <a:off x="8543478" y="2276872"/>
            <a:ext cx="1864624" cy="1841472"/>
          </a:xfrm>
          <a:prstGeom prst="rect">
            <a:avLst/>
          </a:prstGeom>
        </p:spPr>
      </p:pic>
      <p:sp>
        <p:nvSpPr>
          <p:cNvPr id="8" name="矩形 7"/>
          <p:cNvSpPr/>
          <p:nvPr/>
        </p:nvSpPr>
        <p:spPr>
          <a:xfrm>
            <a:off x="2502008" y="398165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6125299" y="399968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2" name="矩形 11"/>
          <p:cNvSpPr/>
          <p:nvPr/>
        </p:nvSpPr>
        <p:spPr>
          <a:xfrm>
            <a:off x="9218704" y="399968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9" name="矩形 8"/>
          <p:cNvSpPr/>
          <p:nvPr/>
        </p:nvSpPr>
        <p:spPr>
          <a:xfrm>
            <a:off x="346720" y="5686117"/>
            <a:ext cx="1422184" cy="461665"/>
          </a:xfrm>
          <a:prstGeom prst="rect">
            <a:avLst/>
          </a:prstGeom>
        </p:spPr>
        <p:txBody>
          <a:bodyPr wrap="none">
            <a:spAutoFit/>
          </a:bodyPr>
          <a:lstStyle/>
          <a:p>
            <a:r>
              <a:rPr lang="zh-CN" altLang="zh-CN" sz="2400">
                <a:cs typeface="Times New Roman" panose="02020603050405020304" pitchFamily="18" charset="0"/>
              </a:rPr>
              <a:t>如图所示</a:t>
            </a:r>
            <a:endParaRPr lang="zh-CN" altLang="en-US"/>
          </a:p>
        </p:txBody>
      </p:sp>
      <p:pic>
        <p:nvPicPr>
          <p:cNvPr id="13" name="gyc405.jpg" descr="id:2147493910;FounderCES"/>
          <p:cNvPicPr/>
          <p:nvPr/>
        </p:nvPicPr>
        <p:blipFill>
          <a:blip r:embed="rId6"/>
          <a:stretch>
            <a:fillRect/>
          </a:stretch>
        </p:blipFill>
        <p:spPr>
          <a:xfrm>
            <a:off x="1595319" y="2003580"/>
            <a:ext cx="3072086" cy="199106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72113"/>
            <a:ext cx="11485848" cy="2238241"/>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因为电源为两节干电池串联而成，且小灯泡标有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字样，所以电压表应选择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的测量范围并联在小灯泡两端，滑动变阻器的接线柱要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一上一下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接入电路，因为要求滑动变阻器的滑片向右移动时灯泡变亮，电路中的电阻变小，电流变大，故右下接线柱应接入电路，如图所示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705751" y="53730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pic>
        <p:nvPicPr>
          <p:cNvPr id="4" name="gyc405.jpg" descr="id:2147493910;FounderCES"/>
          <p:cNvPicPr/>
          <p:nvPr/>
        </p:nvPicPr>
        <p:blipFill>
          <a:blip r:embed="rId2"/>
          <a:stretch>
            <a:fillRect/>
          </a:stretch>
        </p:blipFill>
        <p:spPr>
          <a:xfrm>
            <a:off x="4799062" y="3394953"/>
            <a:ext cx="3072086" cy="1991068"/>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56089"/>
            <a:ext cx="11485848" cy="2792239"/>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本题考查了测小灯泡电阻的实验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涉及电路的连接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数据的分析等多个方面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实验中需要测量小灯泡两端的电压和通过小灯泡的电流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故需要将电流表与小灯泡串联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电压表与小灯泡并联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根据小灯泡的额定电压确定电压表的量程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滑动变阻器采用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一上一下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的连接方式串联在电路中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根据当滑动变阻器的滑片向右移动时电路中的电流增大分析接入滑动变阻器的接线柱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65852" y="580508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pic>
        <p:nvPicPr>
          <p:cNvPr id="4" name="gyc405.jpg" descr="id:2147493910;FounderCES"/>
          <p:cNvPicPr/>
          <p:nvPr/>
        </p:nvPicPr>
        <p:blipFill>
          <a:blip r:embed="rId2"/>
          <a:stretch>
            <a:fillRect/>
          </a:stretch>
        </p:blipFill>
        <p:spPr>
          <a:xfrm>
            <a:off x="4559163" y="3827001"/>
            <a:ext cx="3072086" cy="1991068"/>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607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）在检查电路无误后进行实验，当电压表的示数如图乙所示时，为了测量小灯泡正常发光的电阻，应将滑动变阻器的滑片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）端移动，同时眼睛注意观察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），直至灯泡正常发光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91.jpg" descr="id:2147493046;FounderCES"/>
          <p:cNvPicPr/>
          <p:nvPr/>
        </p:nvPicPr>
        <p:blipFill>
          <a:blip r:embed="rId2"/>
          <a:stretch>
            <a:fillRect/>
          </a:stretch>
        </p:blipFill>
        <p:spPr>
          <a:xfrm>
            <a:off x="5084533" y="3404628"/>
            <a:ext cx="2021345" cy="1568101"/>
          </a:xfrm>
          <a:prstGeom prst="rect">
            <a:avLst/>
          </a:prstGeom>
        </p:spPr>
      </p:pic>
      <p:sp>
        <p:nvSpPr>
          <p:cNvPr id="7" name="矩形 6"/>
          <p:cNvSpPr/>
          <p:nvPr/>
        </p:nvSpPr>
        <p:spPr>
          <a:xfrm>
            <a:off x="5770283" y="499075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5" name="矩形 4"/>
          <p:cNvSpPr/>
          <p:nvPr/>
        </p:nvSpPr>
        <p:spPr>
          <a:xfrm>
            <a:off x="6599262" y="2184733"/>
            <a:ext cx="389850" cy="461665"/>
          </a:xfrm>
          <a:prstGeom prst="rect">
            <a:avLst/>
          </a:prstGeom>
        </p:spPr>
        <p:txBody>
          <a:bodyPr wrap="none">
            <a:spAutoFit/>
          </a:bodyPr>
          <a:lstStyle/>
          <a:p>
            <a:r>
              <a:rPr lang="en-US" altLang="zh-CN" sz="2400" i="1"/>
              <a:t>B</a:t>
            </a:r>
            <a:endParaRPr lang="zh-CN" altLang="en-US"/>
          </a:p>
        </p:txBody>
      </p:sp>
      <p:sp>
        <p:nvSpPr>
          <p:cNvPr id="8" name="矩形 7"/>
          <p:cNvSpPr/>
          <p:nvPr/>
        </p:nvSpPr>
        <p:spPr>
          <a:xfrm>
            <a:off x="2171606" y="2717246"/>
            <a:ext cx="1112805" cy="461665"/>
          </a:xfrm>
          <a:prstGeom prst="rect">
            <a:avLst/>
          </a:prstGeom>
        </p:spPr>
        <p:txBody>
          <a:bodyPr wrap="none">
            <a:spAutoFit/>
          </a:bodyPr>
          <a:lstStyle/>
          <a:p>
            <a:r>
              <a:rPr lang="zh-CN" altLang="zh-CN" sz="2400">
                <a:cs typeface="Times New Roman" panose="02020603050405020304" pitchFamily="18" charset="0"/>
              </a:rPr>
              <a:t>电压表</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3XB2.eps" descr="id:2147489452;FounderCES"/>
          <p:cNvPicPr/>
          <p:nvPr/>
        </p:nvPicPr>
        <p:blipFill>
          <a:blip r:embed="rId2"/>
          <a:stretch>
            <a:fillRect/>
          </a:stretch>
        </p:blipFill>
        <p:spPr>
          <a:xfrm>
            <a:off x="2925286" y="908720"/>
            <a:ext cx="5977091" cy="549547"/>
          </a:xfrm>
          <a:prstGeom prst="rect">
            <a:avLst/>
          </a:prstGeom>
        </p:spPr>
      </p:pic>
      <p:pic>
        <p:nvPicPr>
          <p:cNvPr id="4" name="dt18.eps" descr="id:2147492878;FounderCES"/>
          <p:cNvPicPr/>
          <p:nvPr/>
        </p:nvPicPr>
        <p:blipFill>
          <a:blip r:embed="rId3"/>
          <a:stretch>
            <a:fillRect/>
          </a:stretch>
        </p:blipFill>
        <p:spPr>
          <a:xfrm>
            <a:off x="849809" y="1556792"/>
            <a:ext cx="10490793" cy="489654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在检查电路无误后，闭合开关，当滑动变阻器的滑片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移到某一位置时电压表示数如图乙所示，电压表选用小的测量范围，分度值为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，小于灯泡额定电压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，要测量小灯泡正常发光时的电阻，应增大灯泡两端电压，根据串联电路电压规律，应减小滑动变阻器两端电压，根据分压原理，应减小滑动变阻器接入电路的阻值，故应将滑动变阻器的滑片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端移动，同时眼睛观察电压表示数，直至此表示数为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时停止移动，记录数据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91.jpg" descr="id:2147493046;FounderCES"/>
          <p:cNvPicPr/>
          <p:nvPr/>
        </p:nvPicPr>
        <p:blipFill>
          <a:blip r:embed="rId2"/>
          <a:stretch>
            <a:fillRect/>
          </a:stretch>
        </p:blipFill>
        <p:spPr>
          <a:xfrm>
            <a:off x="4943078" y="4092357"/>
            <a:ext cx="2021345" cy="1568101"/>
          </a:xfrm>
          <a:prstGeom prst="rect">
            <a:avLst/>
          </a:prstGeom>
        </p:spPr>
      </p:pic>
      <p:sp>
        <p:nvSpPr>
          <p:cNvPr id="4" name="矩形 3"/>
          <p:cNvSpPr/>
          <p:nvPr/>
        </p:nvSpPr>
        <p:spPr>
          <a:xfrm>
            <a:off x="5628828" y="567848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27409"/>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本题考查了测小灯泡电阻的实验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涉及电路的连接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数据的分析等多个方面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根据电压表选用的测量范围确定分度值读数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比较电压表示数与灯泡额定电压的大小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根据串联电路电压规律和分压原理确定滑动变阻器滑片移动方向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同时眼睛观察电压表示数直至此表示数为</a:t>
            </a:r>
            <a:r>
              <a:rPr lang="en-US" altLang="zh-CN">
                <a:solidFill>
                  <a:srgbClr val="000000"/>
                </a:solidFill>
                <a:ea typeface="宋体" panose="02010600030101010101" pitchFamily="2" charset="-122"/>
                <a:cs typeface="Times New Roman" panose="02020603050405020304" pitchFamily="18" charset="0"/>
              </a:rPr>
              <a:t>2.5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时停止移动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记录数据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2274"/>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）通过移动滑动变阻器的滑片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，进行多次测量记录数据，并绘制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图像如图丙所示，由此可得小灯泡正常发光时的电阻是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92.jpg" descr="id:2147493053;FounderCES"/>
          <p:cNvPicPr/>
          <p:nvPr/>
        </p:nvPicPr>
        <p:blipFill>
          <a:blip r:embed="rId2"/>
          <a:stretch>
            <a:fillRect/>
          </a:stretch>
        </p:blipFill>
        <p:spPr>
          <a:xfrm>
            <a:off x="4740275" y="2165350"/>
            <a:ext cx="2069465" cy="2099310"/>
          </a:xfrm>
          <a:prstGeom prst="rect">
            <a:avLst/>
          </a:prstGeom>
        </p:spPr>
      </p:pic>
      <p:sp>
        <p:nvSpPr>
          <p:cNvPr id="8" name="矩形 7"/>
          <p:cNvSpPr/>
          <p:nvPr/>
        </p:nvSpPr>
        <p:spPr>
          <a:xfrm>
            <a:off x="5415689" y="414584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1" name="矩形 10"/>
          <p:cNvSpPr/>
          <p:nvPr/>
        </p:nvSpPr>
        <p:spPr>
          <a:xfrm>
            <a:off x="6590470" y="1536527"/>
            <a:ext cx="492443" cy="461665"/>
          </a:xfrm>
          <a:prstGeom prst="rect">
            <a:avLst/>
          </a:prstGeom>
        </p:spPr>
        <p:txBody>
          <a:bodyPr wrap="none">
            <a:spAutoFit/>
          </a:bodyPr>
          <a:lstStyle/>
          <a:p>
            <a:r>
              <a:rPr lang="en-US" altLang="zh-CN" sz="2400"/>
              <a:t>10</a:t>
            </a:r>
            <a:endParaRPr lang="zh-CN" altLang="en-US"/>
          </a:p>
        </p:txBody>
      </p:sp>
      <mc:AlternateContent xmlns:mc="http://schemas.openxmlformats.org/markup-compatibility/2006" xmlns:a14="http://schemas.microsoft.com/office/drawing/2010/main">
        <mc:Choice Requires="a14">
          <p:sp>
            <p:nvSpPr>
              <p:cNvPr id="12" name="内容占位符 1"/>
              <p:cNvSpPr txBox="1"/>
              <p:nvPr/>
            </p:nvSpPr>
            <p:spPr bwMode="auto">
              <a:xfrm>
                <a:off x="360854" y="4655274"/>
                <a:ext cx="11485848" cy="143802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由图丙可知，当灯泡两端电压为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时，通过灯泡的额定电流为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，则小灯泡正常发光时的电阻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25</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12" name="内容占位符 1"/>
              <p:cNvSpPr txBox="1">
                <a:spLocks noRot="1" noChangeAspect="1" noMove="1" noResize="1" noEditPoints="1" noAdjustHandles="1" noChangeArrowheads="1" noChangeShapeType="1" noTextEdit="1"/>
              </p:cNvSpPr>
              <p:nvPr/>
            </p:nvSpPr>
            <p:spPr bwMode="auto">
              <a:xfrm>
                <a:off x="360854" y="4655274"/>
                <a:ext cx="11485848" cy="1438022"/>
              </a:xfrm>
              <a:prstGeom prst="rect">
                <a:avLst/>
              </a:prstGeom>
              <a:blipFill rotWithShape="1">
                <a:blip r:embed="rId3"/>
                <a:stretch>
                  <a:fillRect l="-2" t="-6" r="1" b="-1038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111352"/>
                <a:ext cx="11485848" cy="1914050"/>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本题考查了测小灯泡电阻的实验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涉及电路的连接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数据的分析等多个方面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根据图丙确定灯泡额定电压对应的额定电流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求出小灯泡正常发光时的电阻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111352"/>
                <a:ext cx="11485848" cy="1914050"/>
              </a:xfrm>
              <a:blipFill rotWithShape="1">
                <a:blip r:embed="rId2"/>
                <a:stretch>
                  <a:fillRect l="-2" t="-5" r="1" b="-484"/>
                </a:stretch>
              </a:blipFill>
            </p:spPr>
            <p:txBody>
              <a:bodyPr/>
              <a:lstStyle/>
              <a:p>
                <a:r>
                  <a:rPr lang="zh-CN" altLang="en-US">
                    <a:noFill/>
                  </a:rPr>
                  <a:t> </a:t>
                </a:r>
              </a:p>
            </p:txBody>
          </p:sp>
        </mc:Fallback>
      </mc:AlternateContent>
      <p:pic>
        <p:nvPicPr>
          <p:cNvPr id="5" name="gyc392.jpg" descr="id:2147493053;FounderCES"/>
          <p:cNvPicPr/>
          <p:nvPr/>
        </p:nvPicPr>
        <p:blipFill>
          <a:blip r:embed="rId3"/>
          <a:stretch>
            <a:fillRect/>
          </a:stretch>
        </p:blipFill>
        <p:spPr>
          <a:xfrm>
            <a:off x="4956175" y="2979420"/>
            <a:ext cx="1882775" cy="2080260"/>
          </a:xfrm>
          <a:prstGeom prst="rect">
            <a:avLst/>
          </a:prstGeom>
        </p:spPr>
      </p:pic>
      <p:sp>
        <p:nvSpPr>
          <p:cNvPr id="8" name="矩形 7"/>
          <p:cNvSpPr/>
          <p:nvPr/>
        </p:nvSpPr>
        <p:spPr>
          <a:xfrm>
            <a:off x="5631713" y="494098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）根据图丙可知小灯泡的电阻是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）的，你认为原因是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92.jpg" descr="id:2147493053;FounderCES"/>
          <p:cNvPicPr/>
          <p:nvPr/>
        </p:nvPicPr>
        <p:blipFill>
          <a:blip r:embed="rId2"/>
          <a:stretch>
            <a:fillRect/>
          </a:stretch>
        </p:blipFill>
        <p:spPr>
          <a:xfrm>
            <a:off x="5375126" y="2420888"/>
            <a:ext cx="1864624" cy="1841472"/>
          </a:xfrm>
          <a:prstGeom prst="rect">
            <a:avLst/>
          </a:prstGeom>
        </p:spPr>
      </p:pic>
      <p:sp>
        <p:nvSpPr>
          <p:cNvPr id="8" name="矩形 7"/>
          <p:cNvSpPr/>
          <p:nvPr/>
        </p:nvSpPr>
        <p:spPr>
          <a:xfrm>
            <a:off x="6050352" y="414370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4" name="矩形 3"/>
          <p:cNvSpPr/>
          <p:nvPr/>
        </p:nvSpPr>
        <p:spPr>
          <a:xfrm>
            <a:off x="5325082" y="1169442"/>
            <a:ext cx="803425" cy="461665"/>
          </a:xfrm>
          <a:prstGeom prst="rect">
            <a:avLst/>
          </a:prstGeom>
        </p:spPr>
        <p:txBody>
          <a:bodyPr wrap="none">
            <a:spAutoFit/>
          </a:bodyPr>
          <a:lstStyle/>
          <a:p>
            <a:r>
              <a:rPr lang="zh-CN" altLang="zh-CN" sz="2400">
                <a:cs typeface="Times New Roman" panose="02020603050405020304" pitchFamily="18" charset="0"/>
              </a:rPr>
              <a:t>变化</a:t>
            </a:r>
            <a:endParaRPr lang="zh-CN" altLang="en-US"/>
          </a:p>
        </p:txBody>
      </p:sp>
      <p:sp>
        <p:nvSpPr>
          <p:cNvPr id="7" name="矩形 6"/>
          <p:cNvSpPr/>
          <p:nvPr/>
        </p:nvSpPr>
        <p:spPr>
          <a:xfrm>
            <a:off x="1026599" y="1706451"/>
            <a:ext cx="3278462" cy="461665"/>
          </a:xfrm>
          <a:prstGeom prst="rect">
            <a:avLst/>
          </a:prstGeom>
        </p:spPr>
        <p:txBody>
          <a:bodyPr wrap="none">
            <a:spAutoFit/>
          </a:bodyPr>
          <a:lstStyle/>
          <a:p>
            <a:r>
              <a:rPr lang="zh-CN" altLang="zh-CN" sz="2400">
                <a:cs typeface="Times New Roman" panose="02020603050405020304" pitchFamily="18" charset="0"/>
              </a:rPr>
              <a:t>灯丝电阻受温度的影响</a:t>
            </a:r>
            <a:endParaRPr lang="zh-CN" altLang="en-US"/>
          </a:p>
        </p:txBody>
      </p:sp>
      <p:sp>
        <p:nvSpPr>
          <p:cNvPr id="9" name="内容占位符 1"/>
          <p:cNvSpPr txBox="1"/>
          <p:nvPr/>
        </p:nvSpPr>
        <p:spPr bwMode="auto">
          <a:xfrm>
            <a:off x="369998" y="4669431"/>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灯丝的电阻与温度有关，随温度的升高而增大，不同温度下灯丝的电阻不同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9384"/>
            <a:ext cx="11485848" cy="1130246"/>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本题考查了测小灯泡电阻的实验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涉及电路的连接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数据的分析等多个方面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根据图丙分析结论和原因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92.jpg" descr="id:2147493053;FounderCES"/>
          <p:cNvPicPr/>
          <p:nvPr/>
        </p:nvPicPr>
        <p:blipFill>
          <a:blip r:embed="rId2"/>
          <a:stretch>
            <a:fillRect/>
          </a:stretch>
        </p:blipFill>
        <p:spPr>
          <a:xfrm>
            <a:off x="5162894" y="2714112"/>
            <a:ext cx="1864624" cy="1841472"/>
          </a:xfrm>
          <a:prstGeom prst="rect">
            <a:avLst/>
          </a:prstGeom>
        </p:spPr>
      </p:pic>
      <p:sp>
        <p:nvSpPr>
          <p:cNvPr id="4" name="矩形 3"/>
          <p:cNvSpPr/>
          <p:nvPr/>
        </p:nvSpPr>
        <p:spPr>
          <a:xfrm>
            <a:off x="5838120" y="443692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41984"/>
            <a:ext cx="11485848" cy="1130246"/>
          </a:xfrm>
        </p:spPr>
        <p:txBody>
          <a:bodyPr/>
          <a:lstStyle/>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）根据小灯泡的</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图像和观察到的亮度变化，还可以发现</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a:t>
            </a:r>
          </a:p>
          <a:p>
            <a:pPr hangingPunct="0">
              <a:spcAft>
                <a:spcPts val="0"/>
              </a:spcAft>
              <a:tabLst>
                <a:tab pos="6210935"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91.jpg" descr="id:2147493046;FounderCES"/>
          <p:cNvPicPr/>
          <p:nvPr/>
        </p:nvPicPr>
        <p:blipFill>
          <a:blip r:embed="rId2"/>
          <a:stretch>
            <a:fillRect/>
          </a:stretch>
        </p:blipFill>
        <p:spPr>
          <a:xfrm>
            <a:off x="5151517" y="2163655"/>
            <a:ext cx="2021345" cy="1568101"/>
          </a:xfrm>
          <a:prstGeom prst="rect">
            <a:avLst/>
          </a:prstGeom>
        </p:spPr>
      </p:pic>
      <p:pic>
        <p:nvPicPr>
          <p:cNvPr id="5" name="gyc392.jpg" descr="id:2147493053;FounderCES"/>
          <p:cNvPicPr/>
          <p:nvPr/>
        </p:nvPicPr>
        <p:blipFill>
          <a:blip r:embed="rId3"/>
          <a:stretch>
            <a:fillRect/>
          </a:stretch>
        </p:blipFill>
        <p:spPr>
          <a:xfrm>
            <a:off x="8255446" y="2026969"/>
            <a:ext cx="1864624" cy="1841472"/>
          </a:xfrm>
          <a:prstGeom prst="rect">
            <a:avLst/>
          </a:prstGeom>
        </p:spPr>
      </p:pic>
      <p:sp>
        <p:nvSpPr>
          <p:cNvPr id="6" name="矩形 5"/>
          <p:cNvSpPr/>
          <p:nvPr/>
        </p:nvSpPr>
        <p:spPr>
          <a:xfrm>
            <a:off x="2213976" y="37317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837267" y="374978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930672" y="374978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pic>
        <p:nvPicPr>
          <p:cNvPr id="9" name="gyc405.jpg" descr="id:2147493910;FounderCES"/>
          <p:cNvPicPr/>
          <p:nvPr/>
        </p:nvPicPr>
        <p:blipFill>
          <a:blip r:embed="rId4"/>
          <a:stretch>
            <a:fillRect/>
          </a:stretch>
        </p:blipFill>
        <p:spPr>
          <a:xfrm>
            <a:off x="1117365" y="1740688"/>
            <a:ext cx="3072086" cy="1991068"/>
          </a:xfrm>
          <a:prstGeom prst="rect">
            <a:avLst/>
          </a:prstGeom>
        </p:spPr>
      </p:pic>
      <p:sp>
        <p:nvSpPr>
          <p:cNvPr id="11" name="矩形 10"/>
          <p:cNvSpPr/>
          <p:nvPr/>
        </p:nvSpPr>
        <p:spPr>
          <a:xfrm>
            <a:off x="8699120" y="598024"/>
            <a:ext cx="3150221" cy="576248"/>
          </a:xfrm>
          <a:prstGeom prst="rect">
            <a:avLst/>
          </a:prstGeom>
        </p:spPr>
        <p:txBody>
          <a:bodyPr wrap="none">
            <a:spAutoFit/>
          </a:bodyPr>
          <a:lstStyle/>
          <a:p>
            <a:pPr algn="just">
              <a:lnSpc>
                <a:spcPct val="150000"/>
              </a:lnSpc>
              <a:spcAft>
                <a:spcPts val="0"/>
              </a:spcAft>
              <a:tabLst>
                <a:tab pos="6210935" algn="l"/>
              </a:tabLst>
            </a:pPr>
            <a:r>
              <a:rPr lang="zh-CN" altLang="zh-CN" sz="2400" spc="-100">
                <a:cs typeface="Times New Roman" panose="02020603050405020304" pitchFamily="18" charset="0"/>
              </a:rPr>
              <a:t>灯泡消耗的功率越大，</a:t>
            </a:r>
            <a:endParaRPr lang="zh-CN" altLang="zh-CN" sz="1200" spc="-100">
              <a:solidFill>
                <a:srgbClr val="000000"/>
              </a:solidFill>
              <a:cs typeface="Times New Roman" panose="02020603050405020304" pitchFamily="18" charset="0"/>
            </a:endParaRPr>
          </a:p>
        </p:txBody>
      </p:sp>
      <p:sp>
        <p:nvSpPr>
          <p:cNvPr id="13" name="矩形 12"/>
          <p:cNvSpPr/>
          <p:nvPr/>
        </p:nvSpPr>
        <p:spPr>
          <a:xfrm>
            <a:off x="406273" y="1249021"/>
            <a:ext cx="1422184" cy="461665"/>
          </a:xfrm>
          <a:prstGeom prst="rect">
            <a:avLst/>
          </a:prstGeom>
        </p:spPr>
        <p:txBody>
          <a:bodyPr wrap="none">
            <a:spAutoFit/>
          </a:bodyPr>
          <a:lstStyle/>
          <a:p>
            <a:r>
              <a:rPr lang="zh-CN" altLang="zh-CN" sz="2400">
                <a:cs typeface="Times New Roman" panose="02020603050405020304" pitchFamily="18" charset="0"/>
              </a:rPr>
              <a:t>灯泡越亮</a:t>
            </a:r>
            <a:endParaRPr lang="zh-CN" altLang="en-US"/>
          </a:p>
        </p:txBody>
      </p:sp>
      <p:sp>
        <p:nvSpPr>
          <p:cNvPr id="14" name="内容占位符 1"/>
          <p:cNvSpPr txBox="1"/>
          <p:nvPr/>
        </p:nvSpPr>
        <p:spPr bwMode="auto">
          <a:xfrm>
            <a:off x="341366" y="4332976"/>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由图丙知，通过灯的电流随电压的增大而增大，根据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，灯丝的功率增大，亮度增大，因此灯泡消耗的功率越大，灯泡越亮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内容占位符 1"/>
          <p:cNvSpPr>
            <a:spLocks noGrp="1"/>
          </p:cNvSpPr>
          <p:nvPr/>
        </p:nvSpPr>
        <p:spPr>
          <a:xfrm>
            <a:off x="360854" y="5489672"/>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本题考查了测小灯泡电阻的实验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涉及电路的连接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数据的分析等多个方面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分析电功率与灯泡亮度的关系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3" grpId="0"/>
      <p:bldP spid="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584"/>
            <a:ext cx="11485848" cy="1684244"/>
          </a:xfrm>
        </p:spPr>
        <p:txBody>
          <a:bodyPr/>
          <a:lstStyle/>
          <a:p>
            <a:pPr indent="720725"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测量小灯泡电阻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的实验是考试中的重要考查内容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题目涉及的知识点多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考法多样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综合性强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要熟悉器材选择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电路分析和利用欧姆定律进行计算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才能全面分析解答该类实验中的考题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考点解读.eps" descr="id:2147490113;FounderCES"/>
          <p:cNvPicPr/>
          <p:nvPr/>
        </p:nvPicPr>
        <p:blipFill>
          <a:blip r:embed="rId2"/>
          <a:stretch>
            <a:fillRect/>
          </a:stretch>
        </p:blipFill>
        <p:spPr>
          <a:xfrm>
            <a:off x="360311" y="733094"/>
            <a:ext cx="1815324" cy="616466"/>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65109" y="1331304"/>
            <a:ext cx="637609" cy="360040"/>
          </a:xfrm>
          <a:prstGeom prst="rect">
            <a:avLst/>
          </a:prstGeom>
        </p:spPr>
      </p:pic>
      <p:pic>
        <p:nvPicPr>
          <p:cNvPr id="4" name="考点.eps" descr="id:2147489473;FounderCES"/>
          <p:cNvPicPr/>
          <p:nvPr/>
        </p:nvPicPr>
        <p:blipFill>
          <a:blip r:embed="rId3"/>
          <a:stretch>
            <a:fillRect/>
          </a:stretch>
        </p:blipFill>
        <p:spPr>
          <a:xfrm>
            <a:off x="406574" y="792080"/>
            <a:ext cx="864096" cy="360040"/>
          </a:xfrm>
          <a:prstGeom prst="rect">
            <a:avLst/>
          </a:prstGeom>
        </p:spPr>
      </p:pic>
      <p:sp>
        <p:nvSpPr>
          <p:cNvPr id="2" name="内容占位符 1"/>
          <p:cNvSpPr>
            <a:spLocks noGrp="1"/>
          </p:cNvSpPr>
          <p:nvPr>
            <p:ph idx="1"/>
          </p:nvPr>
        </p:nvSpPr>
        <p:spPr>
          <a:xfrm>
            <a:off x="360854" y="620688"/>
            <a:ext cx="11485848" cy="5078313"/>
          </a:xfrm>
        </p:spPr>
        <p:txBody>
          <a:bodyPr/>
          <a:lstStyle/>
          <a:p>
            <a:pPr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2A938C"/>
                </a:solidFill>
                <a:latin typeface="Times New Roman" panose="02020603050405020304" pitchFamily="18" charset="0"/>
                <a:ea typeface="黑体" panose="02010609060101010101" pitchFamily="49" charset="-122"/>
                <a:cs typeface="Times New Roman" panose="02020603050405020304" pitchFamily="18" charset="0"/>
              </a:rPr>
              <a:t> 有关电热器电路的计算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日照中考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）为了研究家用电器对电路的影响，物理老师带领同学们进行了探究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）老师带来一个标有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的电热水壶，在壶中装入</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水，初始温度为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仅将</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电热水壶接入图甲所示的电能表</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所在的电路，正常工作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，电能表的转盘转过了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 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电热水壶消耗的电能是多少？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93.jpg" descr="id:2147493088;FounderCES"/>
          <p:cNvPicPr/>
          <p:nvPr/>
        </p:nvPicPr>
        <p:blipFill>
          <a:blip r:embed="rId4"/>
          <a:stretch>
            <a:fillRect/>
          </a:stretch>
        </p:blipFill>
        <p:spPr>
          <a:xfrm>
            <a:off x="5100774" y="2289986"/>
            <a:ext cx="2006007" cy="1786902"/>
          </a:xfrm>
          <a:prstGeom prst="rect">
            <a:avLst/>
          </a:prstGeom>
        </p:spPr>
      </p:pic>
      <p:pic>
        <p:nvPicPr>
          <p:cNvPr id="6" name="gyc394.jpg" descr="id:2147493095;FounderCES"/>
          <p:cNvPicPr/>
          <p:nvPr/>
        </p:nvPicPr>
        <p:blipFill>
          <a:blip r:embed="rId5"/>
          <a:stretch>
            <a:fillRect/>
          </a:stretch>
        </p:blipFill>
        <p:spPr>
          <a:xfrm>
            <a:off x="7545774" y="2112886"/>
            <a:ext cx="1710839" cy="2141103"/>
          </a:xfrm>
          <a:prstGeom prst="rect">
            <a:avLst/>
          </a:prstGeom>
        </p:spPr>
      </p:pic>
      <p:pic>
        <p:nvPicPr>
          <p:cNvPr id="7" name="gyc395.jpg" descr="id:2147493102;FounderCES"/>
          <p:cNvPicPr/>
          <p:nvPr/>
        </p:nvPicPr>
        <p:blipFill>
          <a:blip r:embed="rId6"/>
          <a:stretch>
            <a:fillRect/>
          </a:stretch>
        </p:blipFill>
        <p:spPr>
          <a:xfrm>
            <a:off x="9715001" y="1990633"/>
            <a:ext cx="2016224" cy="2320474"/>
          </a:xfrm>
          <a:prstGeom prst="rect">
            <a:avLst/>
          </a:prstGeom>
        </p:spPr>
      </p:pic>
      <p:sp>
        <p:nvSpPr>
          <p:cNvPr id="9" name="矩形 8"/>
          <p:cNvSpPr/>
          <p:nvPr/>
        </p:nvSpPr>
        <p:spPr>
          <a:xfrm>
            <a:off x="5880852" y="3996187"/>
            <a:ext cx="494046" cy="576248"/>
          </a:xfrm>
          <a:prstGeom prst="rect">
            <a:avLst/>
          </a:prstGeom>
        </p:spPr>
        <p:txBody>
          <a:bodyPr wrap="squar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1" name="矩形 10"/>
          <p:cNvSpPr/>
          <p:nvPr/>
        </p:nvSpPr>
        <p:spPr>
          <a:xfrm>
            <a:off x="8154170" y="404014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3" name="矩形 12"/>
          <p:cNvSpPr/>
          <p:nvPr/>
        </p:nvSpPr>
        <p:spPr>
          <a:xfrm>
            <a:off x="10427488" y="407688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429516" y="5553068"/>
            <a:ext cx="1519968" cy="461665"/>
          </a:xfrm>
          <a:prstGeom prst="rect">
            <a:avLst/>
          </a:prstGeom>
        </p:spPr>
        <p:txBody>
          <a:bodyPr wrap="none">
            <a:spAutoFit/>
          </a:bodyPr>
          <a:lstStyle/>
          <a:p>
            <a:r>
              <a:rPr lang="en-US" altLang="zh-CN" sz="2400"/>
              <a:t>4</a:t>
            </a:r>
            <a:r>
              <a:rPr lang="en-US" altLang="zh-CN" sz="2400">
                <a:latin typeface="+mn-lt"/>
                <a:cs typeface="Times New Roman" panose="02020603050405020304" pitchFamily="18" charset="0"/>
              </a:rPr>
              <a:t>.</a:t>
            </a:r>
            <a:r>
              <a:rPr lang="en-US" altLang="zh-CN" sz="2400">
                <a:latin typeface="+mn-lt"/>
              </a:rPr>
              <a:t>5</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5</a:t>
            </a:r>
            <a:r>
              <a:rPr lang="en-US" altLang="zh-CN" sz="2400"/>
              <a:t> J</a:t>
            </a:r>
            <a:endParaRPr lang="zh-CN" altLang="en-US"/>
          </a:p>
        </p:txBody>
      </p:sp>
      <mc:AlternateContent xmlns:mc="http://schemas.openxmlformats.org/markup-compatibility/2006" xmlns:a14="http://schemas.microsoft.com/office/drawing/2010/main">
        <mc:Choice Requires="a14">
          <p:sp>
            <p:nvSpPr>
              <p:cNvPr id="14" name="内容占位符 1"/>
              <p:cNvSpPr txBox="1"/>
              <p:nvPr/>
            </p:nvSpPr>
            <p:spPr bwMode="auto">
              <a:xfrm>
                <a:off x="372090" y="5785885"/>
                <a:ext cx="11485848" cy="83734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电热水壶消耗的电能为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250</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r</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000</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r</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kW</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h</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125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4" name="内容占位符 1"/>
              <p:cNvSpPr txBox="1">
                <a:spLocks noRot="1" noChangeAspect="1" noMove="1" noResize="1" noEditPoints="1" noAdjustHandles="1" noChangeArrowheads="1" noChangeShapeType="1" noTextEdit="1"/>
              </p:cNvSpPr>
              <p:nvPr/>
            </p:nvSpPr>
            <p:spPr bwMode="auto">
              <a:xfrm>
                <a:off x="372090" y="5785885"/>
                <a:ext cx="11485848" cy="837345"/>
              </a:xfrm>
              <a:prstGeom prst="rect">
                <a:avLst/>
              </a:prstGeom>
              <a:blipFill rotWithShape="1">
                <a:blip r:embed="rId7"/>
                <a:stretch>
                  <a:fillRect l="-5" t="-3688" r="5" b="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消耗的电能中有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％的能量被水吸收，则水的温度变为多少？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kg/m</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93.jpg" descr="id:2147493088;FounderCES"/>
          <p:cNvPicPr/>
          <p:nvPr/>
        </p:nvPicPr>
        <p:blipFill>
          <a:blip r:embed="rId2"/>
          <a:stretch>
            <a:fillRect/>
          </a:stretch>
        </p:blipFill>
        <p:spPr>
          <a:xfrm>
            <a:off x="2777123" y="2072169"/>
            <a:ext cx="2006007" cy="1786902"/>
          </a:xfrm>
          <a:prstGeom prst="rect">
            <a:avLst/>
          </a:prstGeom>
        </p:spPr>
      </p:pic>
      <p:pic>
        <p:nvPicPr>
          <p:cNvPr id="4" name="gyc394.jpg" descr="id:2147493095;FounderCES"/>
          <p:cNvPicPr/>
          <p:nvPr/>
        </p:nvPicPr>
        <p:blipFill>
          <a:blip r:embed="rId3"/>
          <a:stretch>
            <a:fillRect/>
          </a:stretch>
        </p:blipFill>
        <p:spPr>
          <a:xfrm>
            <a:off x="5222123" y="1895069"/>
            <a:ext cx="1710839" cy="2141103"/>
          </a:xfrm>
          <a:prstGeom prst="rect">
            <a:avLst/>
          </a:prstGeom>
        </p:spPr>
      </p:pic>
      <p:pic>
        <p:nvPicPr>
          <p:cNvPr id="5" name="gyc395.jpg" descr="id:2147493102;FounderCES"/>
          <p:cNvPicPr/>
          <p:nvPr/>
        </p:nvPicPr>
        <p:blipFill>
          <a:blip r:embed="rId4"/>
          <a:stretch>
            <a:fillRect/>
          </a:stretch>
        </p:blipFill>
        <p:spPr>
          <a:xfrm>
            <a:off x="7391350" y="1772816"/>
            <a:ext cx="2016224" cy="2320474"/>
          </a:xfrm>
          <a:prstGeom prst="rect">
            <a:avLst/>
          </a:prstGeom>
        </p:spPr>
      </p:pic>
      <p:sp>
        <p:nvSpPr>
          <p:cNvPr id="6" name="矩形 5"/>
          <p:cNvSpPr/>
          <p:nvPr/>
        </p:nvSpPr>
        <p:spPr>
          <a:xfrm>
            <a:off x="3557201" y="3778370"/>
            <a:ext cx="494046" cy="576248"/>
          </a:xfrm>
          <a:prstGeom prst="rect">
            <a:avLst/>
          </a:prstGeom>
        </p:spPr>
        <p:txBody>
          <a:bodyPr wrap="squar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830519" y="382233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103837" y="385907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360854" y="4077072"/>
            <a:ext cx="1188146" cy="461665"/>
          </a:xfrm>
          <a:prstGeom prst="rect">
            <a:avLst/>
          </a:prstGeom>
        </p:spPr>
        <p:txBody>
          <a:bodyPr wrap="none">
            <a:spAutoFit/>
          </a:bodyPr>
          <a:lstStyle/>
          <a:p>
            <a:r>
              <a:rPr lang="en-US" altLang="zh-CN" sz="2400"/>
              <a:t>77 </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　</a:t>
            </a:r>
            <a:endParaRPr lang="zh-CN" altLang="en-US"/>
          </a:p>
        </p:txBody>
      </p:sp>
      <mc:AlternateContent xmlns:mc="http://schemas.openxmlformats.org/markup-compatibility/2006" xmlns:a14="http://schemas.microsoft.com/office/drawing/2010/main">
        <mc:Choice Requires="a14">
          <p:sp>
            <p:nvSpPr>
              <p:cNvPr id="11" name="内容占位符 1"/>
              <p:cNvSpPr txBox="1"/>
              <p:nvPr/>
            </p:nvSpPr>
            <p:spPr bwMode="auto">
              <a:xfrm>
                <a:off x="334618" y="4549620"/>
                <a:ext cx="11485848" cy="206502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，则水升高的温度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en-US"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水</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15</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，则水的温度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77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1" name="内容占位符 1"/>
              <p:cNvSpPr txBox="1">
                <a:spLocks noRot="1" noChangeAspect="1" noMove="1" noResize="1" noEditPoints="1" noAdjustHandles="1" noChangeArrowheads="1" noChangeShapeType="1" noTextEdit="1"/>
              </p:cNvSpPr>
              <p:nvPr/>
            </p:nvSpPr>
            <p:spPr bwMode="auto">
              <a:xfrm>
                <a:off x="334618" y="4549620"/>
                <a:ext cx="11485848" cy="2065020"/>
              </a:xfrm>
              <a:prstGeom prst="rect">
                <a:avLst/>
              </a:prstGeom>
              <a:blipFill rotWithShape="1">
                <a:blip r:embed="rId5"/>
                <a:stretch>
                  <a:fillRect l="-5" t="-1499" r="5" b="2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21XB6.eps" descr="id:2147489480;FounderCES"/>
          <p:cNvPicPr/>
          <p:nvPr/>
        </p:nvPicPr>
        <p:blipFill>
          <a:blip r:embed="rId2"/>
          <a:stretch>
            <a:fillRect/>
          </a:stretch>
        </p:blipFill>
        <p:spPr>
          <a:xfrm>
            <a:off x="1073901" y="2194400"/>
            <a:ext cx="637609" cy="360040"/>
          </a:xfrm>
          <a:prstGeom prst="rect">
            <a:avLst/>
          </a:prstGeom>
        </p:spPr>
      </p:pic>
      <p:pic>
        <p:nvPicPr>
          <p:cNvPr id="6" name="考点.eps" descr="id:2147489473;FounderCES"/>
          <p:cNvPicPr/>
          <p:nvPr/>
        </p:nvPicPr>
        <p:blipFill>
          <a:blip r:embed="rId3"/>
          <a:stretch>
            <a:fillRect/>
          </a:stretch>
        </p:blipFill>
        <p:spPr>
          <a:xfrm>
            <a:off x="406574" y="1663968"/>
            <a:ext cx="864096" cy="360040"/>
          </a:xfrm>
          <a:prstGeom prst="rect">
            <a:avLst/>
          </a:prstGeom>
        </p:spPr>
      </p:pic>
      <p:sp>
        <p:nvSpPr>
          <p:cNvPr id="4" name="内容占位符 1"/>
          <p:cNvSpPr>
            <a:spLocks noGrp="1"/>
          </p:cNvSpPr>
          <p:nvPr>
            <p:ph idx="1"/>
          </p:nvPr>
        </p:nvSpPr>
        <p:spPr>
          <a:xfrm>
            <a:off x="360854" y="1484784"/>
            <a:ext cx="11485848" cy="2792239"/>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 电功</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电功率</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电能的综合计算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绥化中考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）如图所示为家庭电路的电能表，该电能表允许接入用电器的最大总功率是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；表盘上的某个参数模糊不清，为测得这个参数，仅将额定功率为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1 200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的空调接入电路，正常工作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电能表转盘转了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转，计算可知该参数为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23XB3.eps" descr="id:2147489466;FounderCES"/>
          <p:cNvPicPr/>
          <p:nvPr/>
        </p:nvPicPr>
        <p:blipFill>
          <a:blip r:embed="rId4"/>
          <a:stretch>
            <a:fillRect/>
          </a:stretch>
        </p:blipFill>
        <p:spPr>
          <a:xfrm>
            <a:off x="3106660" y="934228"/>
            <a:ext cx="5977091" cy="549776"/>
          </a:xfrm>
          <a:prstGeom prst="rect">
            <a:avLst/>
          </a:prstGeom>
        </p:spPr>
      </p:pic>
      <p:pic>
        <p:nvPicPr>
          <p:cNvPr id="7" name="gyc389.jpg" descr="id:2147492899;FounderCES"/>
          <p:cNvPicPr/>
          <p:nvPr/>
        </p:nvPicPr>
        <p:blipFill>
          <a:blip r:embed="rId5"/>
          <a:stretch>
            <a:fillRect/>
          </a:stretch>
        </p:blipFill>
        <p:spPr>
          <a:xfrm>
            <a:off x="5087094" y="4261779"/>
            <a:ext cx="2376264" cy="2116718"/>
          </a:xfrm>
          <a:prstGeom prst="rect">
            <a:avLst/>
          </a:prstGeom>
        </p:spPr>
      </p:pic>
      <p:sp>
        <p:nvSpPr>
          <p:cNvPr id="5" name="矩形 4"/>
          <p:cNvSpPr/>
          <p:nvPr/>
        </p:nvSpPr>
        <p:spPr>
          <a:xfrm>
            <a:off x="3050683" y="2691336"/>
            <a:ext cx="877163" cy="461665"/>
          </a:xfrm>
          <a:prstGeom prst="rect">
            <a:avLst/>
          </a:prstGeom>
        </p:spPr>
        <p:txBody>
          <a:bodyPr wrap="none">
            <a:spAutoFit/>
          </a:bodyPr>
          <a:lstStyle/>
          <a:p>
            <a:r>
              <a:rPr lang="en-US" altLang="zh-CN" sz="2400"/>
              <a:t>8 800</a:t>
            </a:r>
            <a:endParaRPr lang="zh-CN" altLang="en-US"/>
          </a:p>
        </p:txBody>
      </p:sp>
      <p:sp>
        <p:nvSpPr>
          <p:cNvPr id="9" name="矩形 8"/>
          <p:cNvSpPr/>
          <p:nvPr/>
        </p:nvSpPr>
        <p:spPr>
          <a:xfrm>
            <a:off x="1771624" y="3770300"/>
            <a:ext cx="877163" cy="461665"/>
          </a:xfrm>
          <a:prstGeom prst="rect">
            <a:avLst/>
          </a:prstGeom>
        </p:spPr>
        <p:txBody>
          <a:bodyPr wrap="none">
            <a:spAutoFit/>
          </a:bodyPr>
          <a:lstStyle/>
          <a:p>
            <a:r>
              <a:rPr lang="en-US" altLang="zh-CN" sz="2400"/>
              <a:t>3 000</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若电热水壶的电阻始终保持不变，则该过程中电热水壶工作的实际电压是多少？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93.jpg" descr="id:2147493088;FounderCES"/>
          <p:cNvPicPr/>
          <p:nvPr/>
        </p:nvPicPr>
        <p:blipFill>
          <a:blip r:embed="rId2"/>
          <a:stretch>
            <a:fillRect/>
          </a:stretch>
        </p:blipFill>
        <p:spPr>
          <a:xfrm>
            <a:off x="2561099" y="1712129"/>
            <a:ext cx="2006007" cy="1786902"/>
          </a:xfrm>
          <a:prstGeom prst="rect">
            <a:avLst/>
          </a:prstGeom>
        </p:spPr>
      </p:pic>
      <p:pic>
        <p:nvPicPr>
          <p:cNvPr id="4" name="gyc394.jpg" descr="id:2147493095;FounderCES"/>
          <p:cNvPicPr/>
          <p:nvPr/>
        </p:nvPicPr>
        <p:blipFill>
          <a:blip r:embed="rId3"/>
          <a:stretch>
            <a:fillRect/>
          </a:stretch>
        </p:blipFill>
        <p:spPr>
          <a:xfrm>
            <a:off x="5006099" y="1535029"/>
            <a:ext cx="1710839" cy="2141103"/>
          </a:xfrm>
          <a:prstGeom prst="rect">
            <a:avLst/>
          </a:prstGeom>
        </p:spPr>
      </p:pic>
      <p:pic>
        <p:nvPicPr>
          <p:cNvPr id="5" name="gyc395.jpg" descr="id:2147493102;FounderCES"/>
          <p:cNvPicPr/>
          <p:nvPr/>
        </p:nvPicPr>
        <p:blipFill>
          <a:blip r:embed="rId4"/>
          <a:stretch>
            <a:fillRect/>
          </a:stretch>
        </p:blipFill>
        <p:spPr>
          <a:xfrm>
            <a:off x="7175326" y="1412776"/>
            <a:ext cx="2016224" cy="2320474"/>
          </a:xfrm>
          <a:prstGeom prst="rect">
            <a:avLst/>
          </a:prstGeom>
        </p:spPr>
      </p:pic>
      <p:sp>
        <p:nvSpPr>
          <p:cNvPr id="6" name="矩形 5"/>
          <p:cNvSpPr/>
          <p:nvPr/>
        </p:nvSpPr>
        <p:spPr>
          <a:xfrm>
            <a:off x="3341177" y="3418330"/>
            <a:ext cx="494046" cy="576248"/>
          </a:xfrm>
          <a:prstGeom prst="rect">
            <a:avLst/>
          </a:prstGeom>
        </p:spPr>
        <p:txBody>
          <a:bodyPr wrap="squar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614495" y="346229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7887813" y="349903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359207" y="3933056"/>
            <a:ext cx="940514" cy="461665"/>
          </a:xfrm>
          <a:prstGeom prst="rect">
            <a:avLst/>
          </a:prstGeom>
        </p:spPr>
        <p:txBody>
          <a:bodyPr wrap="none">
            <a:spAutoFit/>
          </a:bodyPr>
          <a:lstStyle/>
          <a:p>
            <a:r>
              <a:rPr lang="en-US" altLang="zh-CN" sz="2400"/>
              <a:t>200 V</a:t>
            </a:r>
            <a:endParaRPr lang="zh-CN" altLang="en-US"/>
          </a:p>
        </p:txBody>
      </p:sp>
      <mc:AlternateContent xmlns:mc="http://schemas.openxmlformats.org/markup-compatibility/2006" xmlns:a14="http://schemas.microsoft.com/office/drawing/2010/main">
        <mc:Choice Requires="a14">
          <p:sp>
            <p:nvSpPr>
              <p:cNvPr id="11" name="内容占位符 1"/>
              <p:cNvSpPr txBox="1"/>
              <p:nvPr/>
            </p:nvSpPr>
            <p:spPr bwMode="auto">
              <a:xfrm>
                <a:off x="352282" y="4221088"/>
                <a:ext cx="11485848" cy="244509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电热水壶的电阻为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en-US"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额</m:t>
                        </m:r>
                      </m:num>
                      <m:den>
                        <m:r>
                          <m:rPr>
                            <m:nor/>
                          </m:rP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en-US"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额</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，该过程中电热水壶工作的实际功率为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60</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s</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，根据公式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aseline="-250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xmlns="">
          <p:sp>
            <p:nvSpPr>
              <p:cNvPr id="11" name="内容占位符 1"/>
              <p:cNvSpPr txBox="1">
                <a:spLocks noRot="1" noChangeAspect="1" noMove="1" noResize="1" noEditPoints="1" noAdjustHandles="1" noChangeArrowheads="1" noChangeShapeType="1" noTextEdit="1"/>
              </p:cNvSpPr>
              <p:nvPr/>
            </p:nvSpPr>
            <p:spPr bwMode="auto">
              <a:xfrm>
                <a:off x="352282" y="4221088"/>
                <a:ext cx="11485848" cy="2445093"/>
              </a:xfrm>
              <a:prstGeom prst="rect">
                <a:avLst/>
              </a:prstGeom>
              <a:blipFill rotWithShape="1">
                <a:blip r:embed="rId5"/>
                <a:stretch>
                  <a:fillRect l="-4" t="-10" r="4" b="2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543710"/>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本题考查了电热的综合计算和生活中输电线分担的电压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综合性强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属于难题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根据电能表的转数和参数计算消耗的电能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根据转化效率可以求得水吸收的热量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根据热量计算公式求温度变化量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电热水壶在额定电压下工作和实际电压下工作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根据公式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可以求出实际电压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ED8574"/>
                    </a:solidFill>
                    <a:latin typeface="黑体" panose="02010609060101010101" pitchFamily="49" charset="-122"/>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2543710"/>
              </a:xfrm>
              <a:blipFill rotWithShape="1">
                <a:blip r:embed="rId2"/>
                <a:stretch>
                  <a:fillRect l="-2" t="-25" r="1" b="21"/>
                </a:stretch>
              </a:blipFill>
            </p:spPr>
            <p:txBody>
              <a:bodyPr/>
              <a:lstStyle/>
              <a:p>
                <a:r>
                  <a:rPr lang="zh-CN" altLang="en-US">
                    <a:noFill/>
                  </a:rPr>
                  <a:t> </a:t>
                </a:r>
              </a:p>
            </p:txBody>
          </p:sp>
        </mc:Fallback>
      </mc:AlternateContent>
      <p:pic>
        <p:nvPicPr>
          <p:cNvPr id="4" name="gyc394.jpg" descr="id:2147493095;FounderCES"/>
          <p:cNvPicPr/>
          <p:nvPr/>
        </p:nvPicPr>
        <p:blipFill>
          <a:blip r:embed="rId3"/>
          <a:stretch>
            <a:fillRect/>
          </a:stretch>
        </p:blipFill>
        <p:spPr>
          <a:xfrm>
            <a:off x="4934091" y="3529549"/>
            <a:ext cx="1710839" cy="2141103"/>
          </a:xfrm>
          <a:prstGeom prst="rect">
            <a:avLst/>
          </a:prstGeom>
        </p:spPr>
      </p:pic>
      <p:pic>
        <p:nvPicPr>
          <p:cNvPr id="5" name="gyc395.jpg" descr="id:2147493102;FounderCES"/>
          <p:cNvPicPr/>
          <p:nvPr/>
        </p:nvPicPr>
        <p:blipFill>
          <a:blip r:embed="rId4"/>
          <a:stretch>
            <a:fillRect/>
          </a:stretch>
        </p:blipFill>
        <p:spPr>
          <a:xfrm>
            <a:off x="7103318" y="3407296"/>
            <a:ext cx="2016224" cy="2320474"/>
          </a:xfrm>
          <a:prstGeom prst="rect">
            <a:avLst/>
          </a:prstGeom>
        </p:spPr>
      </p:pic>
      <p:sp>
        <p:nvSpPr>
          <p:cNvPr id="6" name="矩形 5"/>
          <p:cNvSpPr/>
          <p:nvPr/>
        </p:nvSpPr>
        <p:spPr>
          <a:xfrm>
            <a:off x="3269169" y="5412850"/>
            <a:ext cx="494046" cy="576248"/>
          </a:xfrm>
          <a:prstGeom prst="rect">
            <a:avLst/>
          </a:prstGeom>
        </p:spPr>
        <p:txBody>
          <a:bodyPr wrap="squar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542487" y="545681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7815805" y="549355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pic>
        <p:nvPicPr>
          <p:cNvPr id="9" name="gyc393.jpg" descr="id:2147493088;FounderCES"/>
          <p:cNvPicPr/>
          <p:nvPr/>
        </p:nvPicPr>
        <p:blipFill>
          <a:blip r:embed="rId5"/>
          <a:stretch>
            <a:fillRect/>
          </a:stretch>
        </p:blipFill>
        <p:spPr>
          <a:xfrm>
            <a:off x="2469695" y="3718445"/>
            <a:ext cx="2006007" cy="1786902"/>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lgn="dist"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）为了研究家用电器电压偏低的原因，老师指导同学们设计了如图乙所示的电</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路进行模拟实验：</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相当于家用电器电饭煲、电暖器、电烙铁；由于实际中输电线较长，电阻不可忽略，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相当于输电线的电阻</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依次闭合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，描绘出两电压表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变化的规律，如图丙所示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则随着接入电路的家用电器增加，输电线电阻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上的电压怎么变化？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94.jpg" descr="id:2147493095;FounderCES"/>
          <p:cNvPicPr/>
          <p:nvPr/>
        </p:nvPicPr>
        <p:blipFill>
          <a:blip r:embed="rId2"/>
          <a:stretch>
            <a:fillRect/>
          </a:stretch>
        </p:blipFill>
        <p:spPr>
          <a:xfrm>
            <a:off x="5411130" y="3645024"/>
            <a:ext cx="1368152" cy="1712233"/>
          </a:xfrm>
          <a:prstGeom prst="rect">
            <a:avLst/>
          </a:prstGeom>
        </p:spPr>
      </p:pic>
      <p:sp>
        <p:nvSpPr>
          <p:cNvPr id="7" name="矩形 6"/>
          <p:cNvSpPr/>
          <p:nvPr/>
        </p:nvSpPr>
        <p:spPr>
          <a:xfrm>
            <a:off x="5847389" y="515624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6" name="矩形 5"/>
          <p:cNvSpPr/>
          <p:nvPr/>
        </p:nvSpPr>
        <p:spPr>
          <a:xfrm>
            <a:off x="360854" y="5444366"/>
            <a:ext cx="3895618"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输电线电阻</a:t>
            </a:r>
            <a:r>
              <a:rPr lang="en-US" altLang="zh-CN" sz="2400" i="1">
                <a:cs typeface="Times New Roman" panose="02020603050405020304" pitchFamily="18" charset="0"/>
              </a:rPr>
              <a:t>R</a:t>
            </a:r>
            <a:r>
              <a:rPr lang="en-US" altLang="zh-CN" sz="2400" baseline="-25000">
                <a:cs typeface="Times New Roman" panose="02020603050405020304" pitchFamily="18" charset="0"/>
              </a:rPr>
              <a:t>0</a:t>
            </a:r>
            <a:r>
              <a:rPr lang="zh-CN" altLang="zh-CN" sz="2400">
                <a:cs typeface="Times New Roman" panose="02020603050405020304" pitchFamily="18" charset="0"/>
              </a:rPr>
              <a:t>上的电压变大</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04457"/>
            <a:ext cx="11485848" cy="2238241"/>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分析图乙可知，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并联再和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测电源电压，电压表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并联部分两端的电压，由题图丙可知，随着接入电路用电器的增加，电流表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的示数变大，电压表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示数不变，电压表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示数变小，根据串联分压规律可知，输电线电阻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两端的电压变大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94.jpg" descr="id:2147493095;FounderCES"/>
          <p:cNvPicPr/>
          <p:nvPr/>
        </p:nvPicPr>
        <p:blipFill>
          <a:blip r:embed="rId2"/>
          <a:stretch>
            <a:fillRect/>
          </a:stretch>
        </p:blipFill>
        <p:spPr>
          <a:xfrm>
            <a:off x="5183555" y="2921001"/>
            <a:ext cx="1840446" cy="2303306"/>
          </a:xfrm>
          <a:prstGeom prst="rect">
            <a:avLst/>
          </a:prstGeom>
        </p:spPr>
      </p:pic>
      <p:sp>
        <p:nvSpPr>
          <p:cNvPr id="4" name="矩形 3"/>
          <p:cNvSpPr/>
          <p:nvPr/>
        </p:nvSpPr>
        <p:spPr>
          <a:xfrm>
            <a:off x="5847389" y="508677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5" name="内容占位符 1"/>
          <p:cNvSpPr>
            <a:spLocks noGrp="1"/>
          </p:cNvSpPr>
          <p:nvPr/>
        </p:nvSpPr>
        <p:spPr>
          <a:xfrm>
            <a:off x="360854" y="5428990"/>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本题考查了电热的综合计算和生活中输电线分担的电压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综合性强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属于难题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分析生活中输电线分担的电压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1412592"/>
            <a:ext cx="11485848" cy="2238241"/>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在考试中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电热的综合计算题型多样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经常考查多挡位电路的计算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知识的综合性较强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要会分析电路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会画等效电路图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熟练掌握欧姆定律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电功率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焦耳定律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热量等计算公式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一般在这类题目中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电源电压和发热电阻的阻值是不变的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这些经常起到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桥梁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的作用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考点解读.eps" descr="id:2147490113;FounderCES"/>
          <p:cNvPicPr/>
          <p:nvPr/>
        </p:nvPicPr>
        <p:blipFill>
          <a:blip r:embed="rId2"/>
          <a:stretch>
            <a:fillRect/>
          </a:stretch>
        </p:blipFill>
        <p:spPr>
          <a:xfrm>
            <a:off x="360854" y="776092"/>
            <a:ext cx="1815324" cy="616466"/>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1XB6.eps" descr="id:2147489480;FounderCES"/>
          <p:cNvPicPr/>
          <p:nvPr/>
        </p:nvPicPr>
        <p:blipFill>
          <a:blip r:embed="rId2"/>
          <a:stretch>
            <a:fillRect/>
          </a:stretch>
        </p:blipFill>
        <p:spPr>
          <a:xfrm>
            <a:off x="1072230" y="2501688"/>
            <a:ext cx="637609" cy="360040"/>
          </a:xfrm>
          <a:prstGeom prst="rect">
            <a:avLst/>
          </a:prstGeom>
        </p:spPr>
      </p:pic>
      <p:pic>
        <p:nvPicPr>
          <p:cNvPr id="4" name="21XB10.eps" descr="id:2147489690;FounderCES"/>
          <p:cNvPicPr/>
          <p:nvPr/>
        </p:nvPicPr>
        <p:blipFill>
          <a:blip r:embed="rId3"/>
          <a:stretch>
            <a:fillRect/>
          </a:stretch>
        </p:blipFill>
        <p:spPr>
          <a:xfrm>
            <a:off x="319031" y="1855288"/>
            <a:ext cx="1566663" cy="373214"/>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84784"/>
                <a:ext cx="11485848" cy="2859244"/>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不清楚公式</a:t>
                </a:r>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UIt</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2A938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和</a:t>
                </a:r>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2A938C"/>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2A938C"/>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2A938C"/>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2A938C"/>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2A938C"/>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的适用条件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一台电动机正常工作时线圈两端电压为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，线圈中电流为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，这台电动机正常工作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，消耗的电能为</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，产生的机械能为</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621093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484784"/>
                <a:ext cx="11485848" cy="2859244"/>
              </a:xfrm>
              <a:blipFill rotWithShape="1">
                <a:blip r:embed="rId4"/>
                <a:stretch>
                  <a:fillRect l="-2" t="-1071" r="1" b="22"/>
                </a:stretch>
              </a:blipFill>
            </p:spPr>
            <p:txBody>
              <a:bodyPr/>
              <a:lstStyle/>
              <a:p>
                <a:r>
                  <a:rPr lang="zh-CN" altLang="en-US">
                    <a:noFill/>
                  </a:rPr>
                  <a:t> </a:t>
                </a:r>
              </a:p>
            </p:txBody>
          </p:sp>
        </mc:Fallback>
      </mc:AlternateContent>
      <p:pic>
        <p:nvPicPr>
          <p:cNvPr id="3" name="23Xb4.eps" descr="id:2147489683;FounderCES"/>
          <p:cNvPicPr/>
          <p:nvPr/>
        </p:nvPicPr>
        <p:blipFill>
          <a:blip r:embed="rId5"/>
          <a:stretch>
            <a:fillRect/>
          </a:stretch>
        </p:blipFill>
        <p:spPr>
          <a:xfrm>
            <a:off x="3115232" y="908720"/>
            <a:ext cx="5977091" cy="549776"/>
          </a:xfrm>
          <a:prstGeom prst="rect">
            <a:avLst/>
          </a:prstGeom>
        </p:spPr>
      </p:pic>
      <p:sp>
        <p:nvSpPr>
          <p:cNvPr id="7" name="矩形 6"/>
          <p:cNvSpPr/>
          <p:nvPr/>
        </p:nvSpPr>
        <p:spPr>
          <a:xfrm>
            <a:off x="7788230" y="2988703"/>
            <a:ext cx="1443024" cy="461665"/>
          </a:xfrm>
          <a:prstGeom prst="rect">
            <a:avLst/>
          </a:prstGeom>
        </p:spPr>
        <p:txBody>
          <a:bodyPr wrap="none">
            <a:spAutoFit/>
          </a:bodyPr>
          <a:lstStyle/>
          <a:p>
            <a:r>
              <a:rPr lang="en-US" altLang="zh-CN" sz="2400"/>
              <a:t>2.28</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5</a:t>
            </a:r>
            <a:endParaRPr lang="zh-CN" altLang="en-US"/>
          </a:p>
        </p:txBody>
      </p:sp>
      <p:sp>
        <p:nvSpPr>
          <p:cNvPr id="9" name="矩形 8"/>
          <p:cNvSpPr/>
          <p:nvPr/>
        </p:nvSpPr>
        <p:spPr>
          <a:xfrm>
            <a:off x="953159" y="3432784"/>
            <a:ext cx="1443024" cy="576248"/>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2.16</a:t>
            </a:r>
            <a:r>
              <a:rPr lang="en-US" altLang="zh-CN" sz="2400">
                <a:latin typeface="宋体" panose="02010600030101010101" pitchFamily="2" charset="-122"/>
                <a:cs typeface="Times New Roman" panose="02020603050405020304" pitchFamily="18" charset="0"/>
              </a:rPr>
              <a:t>×</a:t>
            </a:r>
            <a:r>
              <a:rPr lang="en-US" altLang="zh-CN" sz="2400">
                <a:cs typeface="Times New Roman" panose="02020603050405020304" pitchFamily="18" charset="0"/>
              </a:rPr>
              <a:t>10</a:t>
            </a:r>
            <a:r>
              <a:rPr lang="en-US" altLang="zh-CN" sz="2400" baseline="30000">
                <a:cs typeface="Times New Roman" panose="02020603050405020304" pitchFamily="18" charset="0"/>
              </a:rPr>
              <a:t>5</a:t>
            </a:r>
            <a:endParaRPr lang="zh-CN" altLang="zh-CN" sz="1200">
              <a:solidFill>
                <a:srgbClr val="000000"/>
              </a:solidFill>
              <a:cs typeface="Times New Roman" panose="02020603050405020304" pitchFamily="18" charset="0"/>
            </a:endParaRPr>
          </a:p>
        </p:txBody>
      </p:sp>
      <p:sp>
        <p:nvSpPr>
          <p:cNvPr id="10" name="内容占位符 1"/>
          <p:cNvSpPr txBox="1"/>
          <p:nvPr/>
        </p:nvSpPr>
        <p:spPr bwMode="auto">
          <a:xfrm>
            <a:off x="319031" y="40050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电动机消耗的电能</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产生的热量为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所以产生的机械能为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946826"/>
            <a:ext cx="11485848" cy="1130246"/>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解答此题的关键是明确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电动机是非纯电阻电路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消耗的总电能等于输出的机械能与热量之和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7" name="组合 6"/>
          <p:cNvGrpSpPr/>
          <p:nvPr/>
        </p:nvGrpSpPr>
        <p:grpSpPr>
          <a:xfrm>
            <a:off x="360854" y="2496194"/>
            <a:ext cx="1413327" cy="543932"/>
            <a:chOff x="2854846" y="2060848"/>
            <a:chExt cx="1413327" cy="543932"/>
          </a:xfrm>
        </p:grpSpPr>
        <p:pic>
          <p:nvPicPr>
            <p:cNvPr id="5"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6" name="图片 5"/>
            <p:cNvPicPr>
              <a:picLocks noChangeAspect="1"/>
            </p:cNvPicPr>
            <p:nvPr/>
          </p:nvPicPr>
          <p:blipFill>
            <a:blip r:embed="rId3"/>
            <a:stretch>
              <a:fillRect/>
            </a:stretch>
          </p:blipFill>
          <p:spPr>
            <a:xfrm>
              <a:off x="2923302" y="2478880"/>
              <a:ext cx="45719" cy="125899"/>
            </a:xfrm>
            <a:prstGeom prst="rect">
              <a:avLst/>
            </a:prstGeom>
          </p:spPr>
        </p:pic>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584"/>
            <a:ext cx="11485848" cy="1130246"/>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一台电动机线圈的电阻是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的电源上，电动机消耗的功率是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kW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）求电动机工作时的电流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巩固特训.eps" descr="id:2147489719;FounderCES"/>
          <p:cNvPicPr/>
          <p:nvPr/>
        </p:nvPicPr>
        <p:blipFill>
          <a:blip r:embed="rId2"/>
          <a:stretch>
            <a:fillRect/>
          </a:stretch>
        </p:blipFill>
        <p:spPr>
          <a:xfrm>
            <a:off x="262558" y="818289"/>
            <a:ext cx="1658651" cy="431909"/>
          </a:xfrm>
          <a:prstGeom prst="rect">
            <a:avLst/>
          </a:prstGeom>
        </p:spPr>
      </p:pic>
      <p:sp>
        <p:nvSpPr>
          <p:cNvPr id="5" name="矩形 4"/>
          <p:cNvSpPr/>
          <p:nvPr/>
        </p:nvSpPr>
        <p:spPr>
          <a:xfrm>
            <a:off x="371725" y="2463279"/>
            <a:ext cx="1084592" cy="461665"/>
          </a:xfrm>
          <a:prstGeom prst="rect">
            <a:avLst/>
          </a:prstGeom>
        </p:spPr>
        <p:txBody>
          <a:bodyPr wrap="none">
            <a:spAutoFit/>
          </a:bodyPr>
          <a:lstStyle/>
          <a:p>
            <a:r>
              <a:rPr lang="en-US" altLang="zh-CN" sz="2400"/>
              <a:t>20 A</a:t>
            </a:r>
            <a:r>
              <a:rPr lang="zh-CN" altLang="zh-CN" sz="2400">
                <a:cs typeface="Times New Roman" panose="02020603050405020304" pitchFamily="18" charset="0"/>
              </a:rPr>
              <a:t>　</a:t>
            </a:r>
            <a:endParaRPr lang="zh-CN" altLang="en-US"/>
          </a:p>
        </p:txBody>
      </p:sp>
      <mc:AlternateContent xmlns:mc="http://schemas.openxmlformats.org/markup-compatibility/2006" xmlns:a14="http://schemas.microsoft.com/office/drawing/2010/main">
        <mc:Choice Requires="a14">
          <p:sp>
            <p:nvSpPr>
              <p:cNvPr id="6" name="内容占位符 1"/>
              <p:cNvSpPr txBox="1"/>
              <p:nvPr/>
            </p:nvSpPr>
            <p:spPr bwMode="auto">
              <a:xfrm>
                <a:off x="371725" y="2636912"/>
                <a:ext cx="11485848" cy="96647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电动机工作时的电流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71725" y="2636912"/>
                <a:ext cx="11485848" cy="966470"/>
              </a:xfrm>
              <a:prstGeom prst="rect">
                <a:avLst/>
              </a:prstGeom>
              <a:blipFill rotWithShape="1">
                <a:blip r:embed="rId3"/>
                <a:stretch>
                  <a:fillRect l="-2" t="-41" r="2" b="4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7" name="内容占位符 1"/>
          <p:cNvSpPr txBox="1"/>
          <p:nvPr/>
        </p:nvSpPr>
        <p:spPr bwMode="auto">
          <a:xfrm>
            <a:off x="360854" y="349056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）电动机通电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，消耗多少千瓦时的电能？</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360854" y="4013201"/>
            <a:ext cx="1632178" cy="461665"/>
          </a:xfrm>
          <a:prstGeom prst="rect">
            <a:avLst/>
          </a:prstGeom>
        </p:spPr>
        <p:txBody>
          <a:bodyPr wrap="none">
            <a:spAutoFit/>
          </a:bodyPr>
          <a:lstStyle/>
          <a:p>
            <a:r>
              <a:rPr lang="en-US" altLang="zh-CN" sz="2400"/>
              <a:t>44 kW</a:t>
            </a:r>
            <a:r>
              <a:rPr lang="en-US" altLang="zh-CN" sz="2400">
                <a:ea typeface="Times New Roman" panose="02020603050405020304" pitchFamily="18" charset="0"/>
              </a:rPr>
              <a:t>·</a:t>
            </a:r>
            <a:r>
              <a:rPr lang="en-US" altLang="zh-CN" sz="2400"/>
              <a:t>h</a:t>
            </a:r>
            <a:r>
              <a:rPr lang="zh-CN" altLang="zh-CN" sz="2400">
                <a:cs typeface="Times New Roman" panose="02020603050405020304" pitchFamily="18" charset="0"/>
              </a:rPr>
              <a:t>　</a:t>
            </a:r>
            <a:endParaRPr lang="zh-CN" altLang="en-US"/>
          </a:p>
        </p:txBody>
      </p:sp>
      <p:sp>
        <p:nvSpPr>
          <p:cNvPr id="9" name="内容占位符 1"/>
          <p:cNvSpPr txBox="1"/>
          <p:nvPr/>
        </p:nvSpPr>
        <p:spPr bwMode="auto">
          <a:xfrm>
            <a:off x="360854" y="4402858"/>
            <a:ext cx="11485848"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电动机通电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消耗的电能</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kW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 kW</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1730"/>
            <a:ext cx="11485848" cy="576248"/>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）求电动机线圈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所产生的热量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1686378"/>
            <a:ext cx="2061783" cy="461665"/>
          </a:xfrm>
          <a:prstGeom prst="rect">
            <a:avLst/>
          </a:prstGeom>
        </p:spPr>
        <p:txBody>
          <a:bodyPr wrap="none">
            <a:spAutoFit/>
          </a:bodyPr>
          <a:lstStyle/>
          <a:p>
            <a:r>
              <a:rPr lang="en-US" altLang="zh-CN" sz="2400"/>
              <a:t>2</a:t>
            </a:r>
            <a:r>
              <a:rPr lang="en-US" altLang="zh-CN" sz="2400">
                <a:latin typeface="+mj-lt"/>
                <a:cs typeface="Times New Roman" panose="02020603050405020304" pitchFamily="18" charset="0"/>
              </a:rPr>
              <a:t>.</a:t>
            </a:r>
            <a:r>
              <a:rPr lang="en-US" altLang="zh-CN" sz="2400">
                <a:latin typeface="+mj-lt"/>
              </a:rPr>
              <a:t>8</a:t>
            </a:r>
            <a:r>
              <a:rPr lang="en-US" altLang="zh-CN" sz="2400"/>
              <a:t>8</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7</a:t>
            </a:r>
            <a:r>
              <a:rPr lang="en-US" altLang="zh-CN" sz="2400"/>
              <a:t> J</a:t>
            </a:r>
            <a:r>
              <a:rPr lang="zh-CN" altLang="zh-CN" sz="2400">
                <a:cs typeface="Times New Roman" panose="02020603050405020304" pitchFamily="18" charset="0"/>
              </a:rPr>
              <a:t>　</a:t>
            </a:r>
            <a:endParaRPr lang="zh-CN" altLang="en-US"/>
          </a:p>
        </p:txBody>
      </p:sp>
      <p:sp>
        <p:nvSpPr>
          <p:cNvPr id="5" name="内容占位符 1"/>
          <p:cNvSpPr txBox="1"/>
          <p:nvPr/>
        </p:nvSpPr>
        <p:spPr bwMode="auto">
          <a:xfrm>
            <a:off x="360854" y="20464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电动机线圈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3 600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6" name="内容占位符 1"/>
          <p:cNvSpPr txBox="1"/>
          <p:nvPr/>
        </p:nvSpPr>
        <p:spPr bwMode="auto">
          <a:xfrm>
            <a:off x="360854" y="314737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）如不计其他能量损失，该电动机的效率是多少？（</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计算结果精确到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360854" y="3744993"/>
            <a:ext cx="1342034" cy="461665"/>
          </a:xfrm>
          <a:prstGeom prst="rect">
            <a:avLst/>
          </a:prstGeom>
        </p:spPr>
        <p:txBody>
          <a:bodyPr wrap="none">
            <a:spAutoFit/>
          </a:bodyPr>
          <a:lstStyle/>
          <a:p>
            <a:r>
              <a:rPr lang="en-US" altLang="zh-CN" sz="2400">
                <a:latin typeface="+mj-lt"/>
              </a:rPr>
              <a:t>81</a:t>
            </a:r>
            <a:r>
              <a:rPr lang="en-US" altLang="zh-CN" sz="2400">
                <a:latin typeface="+mj-lt"/>
                <a:cs typeface="Times New Roman" panose="02020603050405020304" pitchFamily="18" charset="0"/>
              </a:rPr>
              <a:t>.</a:t>
            </a:r>
            <a:r>
              <a:rPr lang="en-US" altLang="zh-CN" sz="2400"/>
              <a:t>8</a:t>
            </a:r>
            <a:r>
              <a:rPr lang="zh-CN" altLang="zh-CN" sz="2400">
                <a:cs typeface="Times New Roman" panose="02020603050405020304" pitchFamily="18" charset="0"/>
              </a:rPr>
              <a:t>％　</a:t>
            </a:r>
            <a:endParaRPr lang="zh-CN" altLang="en-US"/>
          </a:p>
        </p:txBody>
      </p:sp>
      <mc:AlternateContent xmlns:mc="http://schemas.openxmlformats.org/markup-compatibility/2006" xmlns:a14="http://schemas.microsoft.com/office/drawing/2010/main">
        <mc:Choice Requires="a14">
          <p:sp>
            <p:nvSpPr>
              <p:cNvPr id="8" name="内容占位符 1"/>
              <p:cNvSpPr txBox="1"/>
              <p:nvPr/>
            </p:nvSpPr>
            <p:spPr bwMode="auto">
              <a:xfrm>
                <a:off x="352282" y="4135829"/>
                <a:ext cx="11485848" cy="145341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该电动机的效率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0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r>
                          <m:rPr>
                            <m:nor/>
                          </m:rPr>
                          <a:rPr lang="zh-CN" altLang="en-US" sz="2000"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机</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𝑄</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584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，代入数据解得</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81</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aseline="-25000" dirty="0">
                  <a:solidFill>
                    <a:srgbClr val="000000"/>
                  </a:solidFill>
                  <a:latin typeface="+mj-lt"/>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52282" y="4135829"/>
                <a:ext cx="11485848" cy="1453411"/>
              </a:xfrm>
              <a:prstGeom prst="rect">
                <a:avLst/>
              </a:prstGeom>
              <a:blipFill rotWithShape="1">
                <a:blip r:embed="rId2"/>
                <a:stretch>
                  <a:fillRect l="-4" t="-2102" r="4" b="4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10.eps" descr="id:2147489690;FounderCES"/>
          <p:cNvPicPr/>
          <p:nvPr/>
        </p:nvPicPr>
        <p:blipFill>
          <a:blip r:embed="rId2"/>
          <a:stretch>
            <a:fillRect/>
          </a:stretch>
        </p:blipFill>
        <p:spPr>
          <a:xfrm>
            <a:off x="319031" y="907431"/>
            <a:ext cx="1566663" cy="373214"/>
          </a:xfrm>
          <a:prstGeom prst="rect">
            <a:avLst/>
          </a:prstGeom>
        </p:spPr>
      </p:pic>
      <p:pic>
        <p:nvPicPr>
          <p:cNvPr id="4" name="21XB6.eps" descr="id:2147489480;FounderCES"/>
          <p:cNvPicPr/>
          <p:nvPr/>
        </p:nvPicPr>
        <p:blipFill>
          <a:blip r:embed="rId3"/>
          <a:stretch>
            <a:fillRect/>
          </a:stretch>
        </p:blipFill>
        <p:spPr>
          <a:xfrm>
            <a:off x="1073901" y="1456736"/>
            <a:ext cx="637609" cy="360040"/>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计算电功率变化时</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电压与电流没有对应同一时刻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如果加在某定值电阻两端的电压从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升高到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，通过该电阻的电流变化了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，则该电阻的电功率变化了（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W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W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W</a:t>
            </a:r>
          </a:p>
        </p:txBody>
      </p:sp>
      <p:sp>
        <p:nvSpPr>
          <p:cNvPr id="7" name="矩形 6"/>
          <p:cNvSpPr/>
          <p:nvPr/>
        </p:nvSpPr>
        <p:spPr>
          <a:xfrm>
            <a:off x="5519142" y="1834671"/>
            <a:ext cx="46679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B </a:t>
            </a:r>
            <a:endParaRPr lang="zh-CN" altLang="zh-CN" sz="120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内容占位符 1"/>
              <p:cNvSpPr txBox="1"/>
              <p:nvPr/>
            </p:nvSpPr>
            <p:spPr bwMode="auto">
              <a:xfrm>
                <a:off x="310597" y="3503189"/>
                <a:ext cx="11485848" cy="308629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电阻两端的电压变化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电阻保持不变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当电阻两端的电压为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通过电阻的电流为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en-US" altLang="zh-CN"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当电阻两端的电压为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通过电阻的电流为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en-US" altLang="zh-CN"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电流的变化量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解得</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电阻电功率变化量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10597" y="3503189"/>
                <a:ext cx="11485848" cy="3086294"/>
              </a:xfrm>
              <a:prstGeom prst="rect">
                <a:avLst/>
              </a:prstGeom>
              <a:blipFill rotWithShape="1">
                <a:blip r:embed="rId4"/>
                <a:stretch>
                  <a:fillRect l="-1" t="-17" b="-417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509722"/>
                <a:ext cx="11485848" cy="2008627"/>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该电能表允许接入用电器的最大总功率为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8 800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电能表转盘转了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转，空调消耗的电能为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1 200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，设电能表的参数是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，则有</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𝑁</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60</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509722"/>
                <a:ext cx="11485848" cy="2008627"/>
              </a:xfrm>
              <a:blipFill rotWithShape="1">
                <a:blip r:embed="rId2"/>
                <a:stretch>
                  <a:fillRect l="-2" t="-16" r="1" b="22"/>
                </a:stretch>
              </a:blipFill>
            </p:spPr>
            <p:txBody>
              <a:bodyPr/>
              <a:lstStyle/>
              <a:p>
                <a:r>
                  <a:rPr lang="zh-CN" altLang="en-US">
                    <a:noFill/>
                  </a:rPr>
                  <a:t> </a:t>
                </a:r>
              </a:p>
            </p:txBody>
          </p:sp>
        </mc:Fallback>
      </mc:AlternateContent>
      <p:pic>
        <p:nvPicPr>
          <p:cNvPr id="3" name="gyc389.jpg" descr="id:2147492899;FounderCES"/>
          <p:cNvPicPr/>
          <p:nvPr/>
        </p:nvPicPr>
        <p:blipFill>
          <a:blip r:embed="rId3"/>
          <a:stretch>
            <a:fillRect/>
          </a:stretch>
        </p:blipFill>
        <p:spPr>
          <a:xfrm>
            <a:off x="4655046" y="3688546"/>
            <a:ext cx="2376264" cy="2116718"/>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2730802"/>
            <a:ext cx="11485848" cy="1130246"/>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计算电功率的变化时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要用后一时刻的电功率减去前一时刻的电功率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而不能利用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来计算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8" name="组合 7"/>
          <p:cNvGrpSpPr/>
          <p:nvPr/>
        </p:nvGrpSpPr>
        <p:grpSpPr>
          <a:xfrm>
            <a:off x="360854" y="2136338"/>
            <a:ext cx="1413327" cy="543932"/>
            <a:chOff x="2854846" y="2060848"/>
            <a:chExt cx="1413327" cy="543932"/>
          </a:xfrm>
        </p:grpSpPr>
        <p:pic>
          <p:nvPicPr>
            <p:cNvPr id="9"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10" name="图片 9"/>
            <p:cNvPicPr>
              <a:picLocks noChangeAspect="1"/>
            </p:cNvPicPr>
            <p:nvPr/>
          </p:nvPicPr>
          <p:blipFill>
            <a:blip r:embed="rId3"/>
            <a:stretch>
              <a:fillRect/>
            </a:stretch>
          </p:blipFill>
          <p:spPr>
            <a:xfrm>
              <a:off x="2923302" y="2478880"/>
              <a:ext cx="45719" cy="125899"/>
            </a:xfrm>
            <a:prstGeom prst="rect">
              <a:avLst/>
            </a:prstGeom>
          </p:spPr>
        </p:pic>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4606" y="1811139"/>
            <a:ext cx="3888432" cy="537972"/>
            <a:chOff x="3934966" y="3861048"/>
            <a:chExt cx="3888432" cy="537972"/>
          </a:xfrm>
        </p:grpSpPr>
        <p:pic>
          <p:nvPicPr>
            <p:cNvPr id="4" name="图片 3"/>
            <p:cNvPicPr>
              <a:picLocks noChangeAspect="1"/>
            </p:cNvPicPr>
            <p:nvPr/>
          </p:nvPicPr>
          <p:blipFill>
            <a:blip r:embed="rId2"/>
            <a:stretch>
              <a:fillRect/>
            </a:stretch>
          </p:blipFill>
          <p:spPr>
            <a:xfrm>
              <a:off x="3934966" y="3861048"/>
              <a:ext cx="3888432" cy="537972"/>
            </a:xfrm>
            <a:prstGeom prst="rect">
              <a:avLst/>
            </a:prstGeom>
          </p:spPr>
        </p:pic>
        <p:pic>
          <p:nvPicPr>
            <p:cNvPr id="5" name="图片 4"/>
            <p:cNvPicPr>
              <a:picLocks noChangeAspect="1"/>
            </p:cNvPicPr>
            <p:nvPr/>
          </p:nvPicPr>
          <p:blipFill>
            <a:blip r:embed="rId3"/>
            <a:stretch>
              <a:fillRect/>
            </a:stretch>
          </p:blipFill>
          <p:spPr>
            <a:xfrm>
              <a:off x="4078982" y="4005065"/>
              <a:ext cx="1512168" cy="288032"/>
            </a:xfrm>
            <a:prstGeom prst="rect">
              <a:avLst/>
            </a:prstGeom>
          </p:spPr>
        </p:pic>
        <p:pic>
          <p:nvPicPr>
            <p:cNvPr id="6" name="图片 5"/>
            <p:cNvPicPr>
              <a:picLocks noChangeAspect="1"/>
            </p:cNvPicPr>
            <p:nvPr/>
          </p:nvPicPr>
          <p:blipFill>
            <a:blip r:embed="rId4"/>
            <a:stretch>
              <a:fillRect/>
            </a:stretch>
          </p:blipFill>
          <p:spPr>
            <a:xfrm>
              <a:off x="5708790" y="4006614"/>
              <a:ext cx="2016224" cy="295275"/>
            </a:xfrm>
            <a:prstGeom prst="rect">
              <a:avLst/>
            </a:prstGeom>
          </p:spPr>
        </p:pic>
      </p:grpSp>
      <p:sp>
        <p:nvSpPr>
          <p:cNvPr id="2" name="内容占位符 1"/>
          <p:cNvSpPr>
            <a:spLocks noGrp="1"/>
          </p:cNvSpPr>
          <p:nvPr>
            <p:ph idx="1"/>
          </p:nvPr>
        </p:nvSpPr>
        <p:spPr>
          <a:xfrm>
            <a:off x="360854" y="1738947"/>
            <a:ext cx="11485848" cy="3346237"/>
          </a:xfrm>
        </p:spPr>
        <p:txBody>
          <a:bodyPr/>
          <a:lstStyle/>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bg1"/>
                </a:solidFill>
                <a:latin typeface="黑体" panose="02010609060101010101" pitchFamily="49" charset="-122"/>
                <a:ea typeface="黑体" panose="02010609060101010101" pitchFamily="49" charset="-122"/>
                <a:cs typeface="Times New Roman" panose="02020603050405020304" pitchFamily="18" charset="0"/>
              </a:rPr>
              <a:t>中考新考法</a:t>
            </a:r>
            <a:r>
              <a:rPr lang="en-US" altLang="zh-CN" dirty="0">
                <a:solidFill>
                  <a:srgbClr val="000000"/>
                </a:solidFill>
                <a:latin typeface="Times New Roman" panose="02020603050405020304" pitchFamily="18" charset="0"/>
                <a:ea typeface="梦源黑体 CN W20"/>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电功率变化问题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加在某定值电阻两端的电压从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升高到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，通过该电阻的电流变化了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该定值电阻的阻值是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该定值电阻的阻值是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该定值电阻的功率变化了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该定值电阻的功率变化了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巩固特训.eps" descr="id:2147489719;FounderCES"/>
          <p:cNvPicPr/>
          <p:nvPr/>
        </p:nvPicPr>
        <p:blipFill>
          <a:blip r:embed="rId5"/>
          <a:stretch>
            <a:fillRect/>
          </a:stretch>
        </p:blipFill>
        <p:spPr>
          <a:xfrm>
            <a:off x="262558" y="1216652"/>
            <a:ext cx="1658651" cy="431909"/>
          </a:xfrm>
          <a:prstGeom prst="rect">
            <a:avLst/>
          </a:prstGeom>
        </p:spPr>
      </p:pic>
      <p:sp>
        <p:nvSpPr>
          <p:cNvPr id="9" name="矩形 8"/>
          <p:cNvSpPr/>
          <p:nvPr/>
        </p:nvSpPr>
        <p:spPr>
          <a:xfrm>
            <a:off x="4609414" y="2388858"/>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229299"/>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在电阻不变时，电流与电压成正比，根据已知条件可知，加在某定值电阻两端的电压从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升高到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，通过该电阻的电流会增加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，当定值电阻两端电压为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时，设电流为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，当定值电阻两端电压为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r>
                          <m:rPr>
                            <m:nor/>
                          </m:rPr>
                          <a:rPr lang="en-US" altLang="zh-CN" i="1">
                            <a:solidFill>
                              <a:srgbClr val="000000"/>
                            </a:solidFill>
                            <a:latin typeface="+mj-lt"/>
                            <a:ea typeface="宋体" panose="02010600030101010101" pitchFamily="2" charset="-122"/>
                            <a:cs typeface="Times New Roman" panose="02020603050405020304" pitchFamily="18" charset="0"/>
                          </a:rPr>
                          <m:t>′</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联立解得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错误；当定值电阻两端的电压为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时，定值电阻的功率为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，当定值电阻两端的电压为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时，定值电阻的功率为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，功率变化量为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4229299"/>
              </a:xfrm>
              <a:blipFill rotWithShape="1">
                <a:blip r:embed="rId2"/>
                <a:stretch>
                  <a:fillRect l="-2" t="-15" r="1" b="-2953"/>
                </a:stretch>
              </a:blipFill>
            </p:spPr>
            <p:txBody>
              <a:bodyPr/>
              <a:lstStyle/>
              <a:p>
                <a:r>
                  <a:rPr lang="zh-CN" altLang="en-US">
                    <a:noFill/>
                  </a:rPr>
                  <a:t> </a:t>
                </a:r>
              </a:p>
            </p:txBody>
          </p:sp>
        </mc:Fallback>
      </mc:AlternateContent>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2847"/>
            <a:ext cx="11485848" cy="2306955"/>
          </a:xfrm>
          <a:solidFill>
            <a:srgbClr val="E1F4FC"/>
          </a:solidFill>
        </p:spPr>
        <p:txBody>
          <a:bodyPr/>
          <a:lstStyle/>
          <a:p>
            <a:pPr hangingPunct="0">
              <a:spcAft>
                <a:spcPts val="0"/>
              </a:spcAft>
              <a:tabLst>
                <a:tab pos="621093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根据欧姆定律分别列出电压变化前后的电阻或电流公式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结合电流变化量对前后两式进行联立求解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可得出电阻值和变化前后的电流值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再分别求出电压变化前后电阻的电功率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进行作差即可求出电功率的变化值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切不可利用电压差和电流差直接相乘来计算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982847"/>
            <a:ext cx="1735995" cy="458277"/>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10.eps" descr="id:2147489690;FounderCES"/>
          <p:cNvPicPr/>
          <p:nvPr/>
        </p:nvPicPr>
        <p:blipFill>
          <a:blip r:embed="rId2"/>
          <a:stretch>
            <a:fillRect/>
          </a:stretch>
        </p:blipFill>
        <p:spPr>
          <a:xfrm>
            <a:off x="319031" y="1123455"/>
            <a:ext cx="1566663" cy="373214"/>
          </a:xfrm>
          <a:prstGeom prst="rect">
            <a:avLst/>
          </a:prstGeom>
        </p:spPr>
      </p:pic>
      <p:pic>
        <p:nvPicPr>
          <p:cNvPr id="5" name="21XB6.eps" descr="id:2147489480;FounderCES"/>
          <p:cNvPicPr/>
          <p:nvPr/>
        </p:nvPicPr>
        <p:blipFill>
          <a:blip r:embed="rId3"/>
          <a:stretch>
            <a:fillRect/>
          </a:stretch>
        </p:blipFill>
        <p:spPr>
          <a:xfrm>
            <a:off x="1073902" y="1771144"/>
            <a:ext cx="637609" cy="360040"/>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315366"/>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不清楚公式</a:t>
                </a:r>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2A938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UIt</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2A938C"/>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2A938C"/>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2A938C"/>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2A938C"/>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2A938C"/>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en-US" altLang="zh-CN" i="1">
                    <a:solidFill>
                      <a:srgbClr val="2A938C"/>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的应用范围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某型号电吹风，电动机和电热丝串联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电动机带动风叶转动，电热丝给空气加热，得到热风，电动机线圈的电阻为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，电热丝的电阻为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将电吹风接入电压为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的电源后，通过的电流为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，同学们得到了四个关系式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下列选项中，关系式均正确的是（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5315366"/>
              </a:xfrm>
              <a:blipFill rotWithShape="1">
                <a:blip r:embed="rId4"/>
                <a:stretch>
                  <a:fillRect l="-2" t="-585" r="1" b="8"/>
                </a:stretch>
              </a:blipFill>
            </p:spPr>
            <p:txBody>
              <a:bodyPr/>
              <a:lstStyle/>
              <a:p>
                <a:r>
                  <a:rPr lang="zh-CN" altLang="en-US">
                    <a:noFill/>
                  </a:rPr>
                  <a:t> </a:t>
                </a:r>
              </a:p>
            </p:txBody>
          </p:sp>
        </mc:Fallback>
      </mc:AlternateContent>
      <p:sp>
        <p:nvSpPr>
          <p:cNvPr id="6" name="矩形 5"/>
          <p:cNvSpPr/>
          <p:nvPr/>
        </p:nvSpPr>
        <p:spPr>
          <a:xfrm>
            <a:off x="4256354" y="3232232"/>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D</a:t>
            </a:r>
            <a:endParaRPr lang="zh-CN" altLang="zh-CN" sz="12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电吹风消耗的电功率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是总功率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总功率的大小应该用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来计算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所以总功率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由题意知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该电吹风中电动机和电热丝串联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电路中电流为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电吹风中电阻发热的功率要用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则总的发热功率为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因为电吹风工作时将电能转化为机械能和内能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吹风机的总功率要大于发热部分的功率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360854" y="3501008"/>
            <a:ext cx="1413327" cy="543932"/>
            <a:chOff x="2854846" y="2060848"/>
            <a:chExt cx="1413327" cy="543932"/>
          </a:xfrm>
        </p:grpSpPr>
        <p:pic>
          <p:nvPicPr>
            <p:cNvPr id="4"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5" name="图片 4"/>
            <p:cNvPicPr>
              <a:picLocks noChangeAspect="1"/>
            </p:cNvPicPr>
            <p:nvPr/>
          </p:nvPicPr>
          <p:blipFill>
            <a:blip r:embed="rId3"/>
            <a:stretch>
              <a:fillRect/>
            </a:stretch>
          </p:blipFill>
          <p:spPr>
            <a:xfrm>
              <a:off x="2923302" y="2478880"/>
              <a:ext cx="45719" cy="125899"/>
            </a:xfrm>
            <a:prstGeom prst="rect">
              <a:avLst/>
            </a:prstGeom>
          </p:spPr>
        </p:pic>
      </p:grpSp>
      <p:sp>
        <p:nvSpPr>
          <p:cNvPr id="6" name="内容占位符 1"/>
          <p:cNvSpPr txBox="1"/>
          <p:nvPr/>
        </p:nvSpPr>
        <p:spPr bwMode="auto">
          <a:xfrm>
            <a:off x="360854" y="3951640"/>
            <a:ext cx="11485848" cy="222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eaLnBrk="1"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在计算电功率的公式中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总功率用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发热的功率用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如果是计算纯电阻的功率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这两个公式的计算结果是一样的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但对于电动机等非纯电阻用电器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第一个公式计算的是总功率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第二个公式只是计算发热的功率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这两个的计算结果是不一样的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208193"/>
            <a:ext cx="11485848" cy="1684244"/>
          </a:xfrm>
        </p:spPr>
        <p:txBody>
          <a:bodyPr/>
          <a:lstStyle/>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如图所示为某款</a:t>
            </a:r>
            <a:r>
              <a:rPr lang="zh-CN" altLang="zh-CN"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美发用电吹风电路原理图</a:t>
            </a:r>
            <a:r>
              <a:rPr lang="en-US" altLang="zh-CN" spc="7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为电热丝，</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为电动机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分别接通</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时可实现冷风、</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暖风和热风转换</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电吹风部分数据如表所示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5" name="巩固特训.eps" descr="id:2147489719;FounderCES"/>
          <p:cNvPicPr/>
          <p:nvPr/>
        </p:nvPicPr>
        <p:blipFill>
          <a:blip r:embed="rId2"/>
          <a:stretch>
            <a:fillRect/>
          </a:stretch>
        </p:blipFill>
        <p:spPr>
          <a:xfrm>
            <a:off x="262558" y="776329"/>
            <a:ext cx="1658651" cy="431909"/>
          </a:xfrm>
          <a:prstGeom prst="rect">
            <a:avLst/>
          </a:prstGeom>
        </p:spPr>
      </p:pic>
      <p:pic>
        <p:nvPicPr>
          <p:cNvPr id="7" name="gyc396.jpg" descr="id:2147493257;FounderCES"/>
          <p:cNvPicPr/>
          <p:nvPr/>
        </p:nvPicPr>
        <p:blipFill>
          <a:blip r:embed="rId3"/>
          <a:stretch>
            <a:fillRect/>
          </a:stretch>
        </p:blipFill>
        <p:spPr>
          <a:xfrm>
            <a:off x="9365730" y="804205"/>
            <a:ext cx="2448272" cy="1811157"/>
          </a:xfrm>
          <a:prstGeom prst="rect">
            <a:avLst/>
          </a:prstGeom>
        </p:spPr>
      </p:pic>
      <p:sp>
        <p:nvSpPr>
          <p:cNvPr id="8" name="矩形 7"/>
          <p:cNvSpPr/>
          <p:nvPr/>
        </p:nvSpPr>
        <p:spPr>
          <a:xfrm>
            <a:off x="10127654" y="241762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graphicFrame>
        <p:nvGraphicFramePr>
          <p:cNvPr id="9" name="表格 8"/>
          <p:cNvGraphicFramePr>
            <a:graphicFrameLocks noGrp="1"/>
          </p:cNvGraphicFramePr>
          <p:nvPr/>
        </p:nvGraphicFramePr>
        <p:xfrm>
          <a:off x="486687" y="2971160"/>
          <a:ext cx="11217039" cy="1445071"/>
        </p:xfrm>
        <a:graphic>
          <a:graphicData uri="http://schemas.openxmlformats.org/drawingml/2006/table">
            <a:tbl>
              <a:tblPr firstRow="1" firstCol="1" bandRow="1"/>
              <a:tblGrid>
                <a:gridCol w="2786312">
                  <a:extLst>
                    <a:ext uri="{9D8B030D-6E8A-4147-A177-3AD203B41FA5}">
                      <a16:colId xmlns:a16="http://schemas.microsoft.com/office/drawing/2014/main" val="20000"/>
                    </a:ext>
                  </a:extLst>
                </a:gridCol>
                <a:gridCol w="2786312">
                  <a:extLst>
                    <a:ext uri="{9D8B030D-6E8A-4147-A177-3AD203B41FA5}">
                      <a16:colId xmlns:a16="http://schemas.microsoft.com/office/drawing/2014/main" val="20001"/>
                    </a:ext>
                  </a:extLst>
                </a:gridCol>
                <a:gridCol w="3158719">
                  <a:extLst>
                    <a:ext uri="{9D8B030D-6E8A-4147-A177-3AD203B41FA5}">
                      <a16:colId xmlns:a16="http://schemas.microsoft.com/office/drawing/2014/main" val="20002"/>
                    </a:ext>
                  </a:extLst>
                </a:gridCol>
                <a:gridCol w="2485696">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gridSpan="3">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0">
                <a:tc rowSpan="2">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额定功率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暖风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vMerge="1">
                  <a:txBody>
                    <a:bodyPr/>
                    <a:lstStyle/>
                    <a:p>
                      <a:endParaRPr lang="zh-CN"/>
                    </a:p>
                  </a:txBody>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88</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638</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738</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1" name="矩形 10"/>
          <p:cNvSpPr/>
          <p:nvPr/>
        </p:nvSpPr>
        <p:spPr>
          <a:xfrm>
            <a:off x="262558" y="4476613"/>
            <a:ext cx="4515980"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）求吹冷风时电路中的电流</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sp>
        <p:nvSpPr>
          <p:cNvPr id="3" name="矩形 2"/>
          <p:cNvSpPr/>
          <p:nvPr/>
        </p:nvSpPr>
        <p:spPr>
          <a:xfrm>
            <a:off x="439410" y="4983628"/>
            <a:ext cx="852156" cy="461665"/>
          </a:xfrm>
          <a:prstGeom prst="rect">
            <a:avLst/>
          </a:prstGeom>
        </p:spPr>
        <p:txBody>
          <a:bodyPr wrap="none">
            <a:spAutoFit/>
          </a:bodyPr>
          <a:lstStyle/>
          <a:p>
            <a:r>
              <a:rPr lang="en-US" altLang="zh-CN" sz="2400"/>
              <a:t>0.4 A</a:t>
            </a:r>
            <a:endParaRPr lang="zh-CN" altLang="en-US"/>
          </a:p>
        </p:txBody>
      </p:sp>
      <mc:AlternateContent xmlns:mc="http://schemas.openxmlformats.org/markup-compatibility/2006" xmlns:a14="http://schemas.microsoft.com/office/drawing/2010/main">
        <mc:Choice Requires="a14">
          <p:sp>
            <p:nvSpPr>
              <p:cNvPr id="10" name="内容占位符 1"/>
              <p:cNvSpPr txBox="1"/>
              <p:nvPr/>
            </p:nvSpPr>
            <p:spPr bwMode="auto">
              <a:xfrm>
                <a:off x="345738" y="5265911"/>
                <a:ext cx="11485848" cy="132004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由电路图可知，当闭合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接通</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时，电路为电动机的简单电路，电吹</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风吹冷风，根据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可得，吹冷风时电路中的电流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P</m:t>
                        </m:r>
                        <m:r>
                          <m:rPr>
                            <m:nor/>
                          </m:rPr>
                          <a:rPr lang="zh-CN" altLang="en-US" baseline="-25000">
                            <a:solidFill>
                              <a:srgbClr val="000000"/>
                            </a:solidFill>
                            <a:latin typeface="宋体" panose="02010600030101010101" pitchFamily="2" charset="-122"/>
                            <a:ea typeface="宋体" panose="02010600030101010101" pitchFamily="2" charset="-122"/>
                            <a:cs typeface="Times New Roman" panose="02020603050405020304" pitchFamily="18" charset="0"/>
                          </a:rPr>
                          <m:t>冷</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88</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0" name="内容占位符 1"/>
              <p:cNvSpPr txBox="1">
                <a:spLocks noRot="1" noChangeAspect="1" noMove="1" noResize="1" noEditPoints="1" noAdjustHandles="1" noChangeArrowheads="1" noChangeShapeType="1" noTextEdit="1"/>
              </p:cNvSpPr>
              <p:nvPr/>
            </p:nvSpPr>
            <p:spPr bwMode="auto">
              <a:xfrm>
                <a:off x="345738" y="5265911"/>
                <a:ext cx="11485848" cy="1320041"/>
              </a:xfrm>
              <a:prstGeom prst="rect">
                <a:avLst/>
              </a:prstGeom>
              <a:blipFill rotWithShape="1">
                <a:blip r:embed="rId4"/>
                <a:stretch>
                  <a:fillRect l="-3" t="-37" r="2" b="-194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86687" y="1479873"/>
          <a:ext cx="7552735" cy="1445071"/>
        </p:xfrm>
        <a:graphic>
          <a:graphicData uri="http://schemas.openxmlformats.org/drawingml/2006/table">
            <a:tbl>
              <a:tblPr firstRow="1" firstCol="1" bandRow="1"/>
              <a:tblGrid>
                <a:gridCol w="1876099">
                  <a:extLst>
                    <a:ext uri="{9D8B030D-6E8A-4147-A177-3AD203B41FA5}">
                      <a16:colId xmlns:a16="http://schemas.microsoft.com/office/drawing/2014/main" val="20000"/>
                    </a:ext>
                  </a:extLst>
                </a:gridCol>
                <a:gridCol w="1876099">
                  <a:extLst>
                    <a:ext uri="{9D8B030D-6E8A-4147-A177-3AD203B41FA5}">
                      <a16:colId xmlns:a16="http://schemas.microsoft.com/office/drawing/2014/main" val="20001"/>
                    </a:ext>
                  </a:extLst>
                </a:gridCol>
                <a:gridCol w="2126851">
                  <a:extLst>
                    <a:ext uri="{9D8B030D-6E8A-4147-A177-3AD203B41FA5}">
                      <a16:colId xmlns:a16="http://schemas.microsoft.com/office/drawing/2014/main" val="20002"/>
                    </a:ext>
                  </a:extLst>
                </a:gridCol>
                <a:gridCol w="1673686">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gridSpan="3">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0">
                <a:tc rowSpan="2">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额定功率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暖风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vMerge="1">
                  <a:txBody>
                    <a:bodyPr/>
                    <a:lstStyle/>
                    <a:p>
                      <a:endParaRPr lang="zh-CN"/>
                    </a:p>
                  </a:txBody>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88</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638</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738</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gyc396.jpg" descr="id:2147493257;FounderCES"/>
          <p:cNvPicPr/>
          <p:nvPr/>
        </p:nvPicPr>
        <p:blipFill>
          <a:blip r:embed="rId2"/>
          <a:stretch>
            <a:fillRect/>
          </a:stretch>
        </p:blipFill>
        <p:spPr>
          <a:xfrm>
            <a:off x="8903518" y="1167325"/>
            <a:ext cx="2448272" cy="1811157"/>
          </a:xfrm>
          <a:prstGeom prst="rect">
            <a:avLst/>
          </a:prstGeom>
        </p:spPr>
      </p:pic>
      <p:sp>
        <p:nvSpPr>
          <p:cNvPr id="5" name="矩形 4"/>
          <p:cNvSpPr/>
          <p:nvPr/>
        </p:nvSpPr>
        <p:spPr>
          <a:xfrm>
            <a:off x="9665442" y="278074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386084" y="3195972"/>
            <a:ext cx="1125629" cy="461665"/>
          </a:xfrm>
          <a:prstGeom prst="rect">
            <a:avLst/>
          </a:prstGeom>
        </p:spPr>
        <p:txBody>
          <a:bodyPr wrap="none">
            <a:spAutoFit/>
          </a:bodyPr>
          <a:lstStyle/>
          <a:p>
            <a:r>
              <a:rPr lang="en-US" altLang="zh-CN" sz="2400" dirty="0"/>
              <a:t>88 Ω</a:t>
            </a:r>
            <a:r>
              <a:rPr lang="zh-CN" altLang="zh-CN" sz="2400" dirty="0">
                <a:cs typeface="Times New Roman" panose="02020603050405020304" pitchFamily="18" charset="0"/>
              </a:rPr>
              <a:t>　</a:t>
            </a:r>
            <a:endParaRPr lang="zh-CN" altLang="en-US" dirty="0"/>
          </a:p>
        </p:txBody>
      </p:sp>
      <mc:AlternateContent xmlns:mc="http://schemas.openxmlformats.org/markup-compatibility/2006" xmlns:a14="http://schemas.microsoft.com/office/drawing/2010/main">
        <mc:Choice Requires="a14">
          <p:sp>
            <p:nvSpPr>
              <p:cNvPr id="8" name="内容占位符 1"/>
              <p:cNvSpPr txBox="1"/>
              <p:nvPr/>
            </p:nvSpPr>
            <p:spPr bwMode="auto">
              <a:xfrm>
                <a:off x="386084" y="3582480"/>
                <a:ext cx="11485848" cy="251081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接通</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时，电动机与电热丝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并联，电吹风吹暖风，根据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p>
              <a:p>
                <a:pPr>
                  <a:lnSpc>
                    <a:spcPct val="120000"/>
                  </a:lnSpc>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的功率，根据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的电阻；此时电热丝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638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550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550</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86084" y="3582480"/>
                <a:ext cx="11485848" cy="2510816"/>
              </a:xfrm>
              <a:prstGeom prst="rect">
                <a:avLst/>
              </a:prstGeom>
              <a:blipFill rotWithShape="1">
                <a:blip r:embed="rId3"/>
                <a:stretch>
                  <a:fillRect t="-18" r="5" b="-367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）电吹风出风口的横截面积为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，正常工作出风口风速为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，则吹暖风时，吹出来的风的温度升高了多少？空气的比热容取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），空气的密度取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kg/m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，不计热量损失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结果保留一位小数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86687" y="2247964"/>
          <a:ext cx="7552735" cy="1362775"/>
        </p:xfrm>
        <a:graphic>
          <a:graphicData uri="http://schemas.openxmlformats.org/drawingml/2006/table">
            <a:tbl>
              <a:tblPr firstRow="1" firstCol="1" bandRow="1"/>
              <a:tblGrid>
                <a:gridCol w="1936111">
                  <a:extLst>
                    <a:ext uri="{9D8B030D-6E8A-4147-A177-3AD203B41FA5}">
                      <a16:colId xmlns:a16="http://schemas.microsoft.com/office/drawing/2014/main" val="20000"/>
                    </a:ext>
                  </a:extLst>
                </a:gridCol>
                <a:gridCol w="1816087">
                  <a:extLst>
                    <a:ext uri="{9D8B030D-6E8A-4147-A177-3AD203B41FA5}">
                      <a16:colId xmlns:a16="http://schemas.microsoft.com/office/drawing/2014/main" val="20001"/>
                    </a:ext>
                  </a:extLst>
                </a:gridCol>
                <a:gridCol w="2126851">
                  <a:extLst>
                    <a:ext uri="{9D8B030D-6E8A-4147-A177-3AD203B41FA5}">
                      <a16:colId xmlns:a16="http://schemas.microsoft.com/office/drawing/2014/main" val="20002"/>
                    </a:ext>
                  </a:extLst>
                </a:gridCol>
                <a:gridCol w="1673686">
                  <a:extLst>
                    <a:ext uri="{9D8B030D-6E8A-4147-A177-3AD203B41FA5}">
                      <a16:colId xmlns:a16="http://schemas.microsoft.com/office/drawing/2014/main" val="20003"/>
                    </a:ext>
                  </a:extLst>
                </a:gridCol>
              </a:tblGrid>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额定电压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gridSpan="3">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0">
                <a:tc rowSpan="2">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额定功率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冷风</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暖风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vMerge="1">
                  <a:txBody>
                    <a:bodyPr/>
                    <a:lstStyle/>
                    <a:p>
                      <a:endParaRPr lang="zh-CN"/>
                    </a:p>
                  </a:txBody>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88</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638</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738</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gyc396.jpg" descr="id:2147493257;FounderCES"/>
          <p:cNvPicPr/>
          <p:nvPr/>
        </p:nvPicPr>
        <p:blipFill>
          <a:blip r:embed="rId2"/>
          <a:stretch>
            <a:fillRect/>
          </a:stretch>
        </p:blipFill>
        <p:spPr>
          <a:xfrm>
            <a:off x="8903518" y="1935416"/>
            <a:ext cx="2448272" cy="1811157"/>
          </a:xfrm>
          <a:prstGeom prst="rect">
            <a:avLst/>
          </a:prstGeom>
        </p:spPr>
      </p:pic>
      <p:sp>
        <p:nvSpPr>
          <p:cNvPr id="5" name="矩形 4"/>
          <p:cNvSpPr/>
          <p:nvPr/>
        </p:nvSpPr>
        <p:spPr>
          <a:xfrm>
            <a:off x="9665442" y="3548835"/>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394099" y="3656488"/>
            <a:ext cx="1109599" cy="576248"/>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18.3 </a:t>
            </a:r>
            <a:r>
              <a:rPr lang="en-US" altLang="zh-CN" sz="2400">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内容占位符 1"/>
              <p:cNvSpPr txBox="1"/>
              <p:nvPr/>
            </p:nvSpPr>
            <p:spPr bwMode="auto">
              <a:xfrm>
                <a:off x="394099" y="4113912"/>
                <a:ext cx="11485848" cy="256833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内通过出风口的空气质量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ρSvt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kg/m</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mj-lt"/>
                    <a:ea typeface="宋体" panose="02010600030101010101" pitchFamily="2" charset="-122"/>
                    <a:cs typeface="Times New Roman" panose="02020603050405020304" pitchFamily="18" charset="0"/>
                  </a:rPr>
                  <a:t>0.</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kg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，吹暖风时，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内电热丝</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消耗的电能</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550 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550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，不计热量损失，空气吸收的热量等于电热丝消耗的电能，即</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550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spcAft>
                    <a:spcPts val="0"/>
                  </a:spcAft>
                  <a:tabLst>
                    <a:tab pos="6210935" algn="l"/>
                  </a:tabLst>
                </a:pP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可得，吹出来的风升高的温度</a:t>
                </a:r>
                <a:r>
                  <a:rPr lang="en-US" altLang="zh-CN"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𝑐𝑚</m:t>
                        </m:r>
                      </m:den>
                    </m:f>
                  </m:oMath>
                </a14:m>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550</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spc="-100">
                            <a:solidFill>
                              <a:srgbClr val="000000"/>
                            </a:solidFill>
                            <a:latin typeface="+mj-lt"/>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r>
                          <m:rPr>
                            <m:nor/>
                          </m:rP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r>
                          <m:rPr>
                            <m:nor/>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pc="-100">
                            <a:solidFill>
                              <a:srgbClr val="000000"/>
                            </a:solidFill>
                            <a:latin typeface="+mj-lt"/>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03</m:t>
                        </m:r>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den>
                    </m:f>
                  </m:oMath>
                </a14:m>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94099" y="4113912"/>
                <a:ext cx="11485848" cy="2568332"/>
              </a:xfrm>
              <a:prstGeom prst="rect">
                <a:avLst/>
              </a:prstGeom>
              <a:blipFill rotWithShape="1">
                <a:blip r:embed="rId3"/>
                <a:stretch>
                  <a:fillRect l="-3" t="-1202" r="3" b="-41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1XB6.eps" descr="id:2147489480;FounderCES"/>
          <p:cNvPicPr/>
          <p:nvPr/>
        </p:nvPicPr>
        <p:blipFill>
          <a:blip r:embed="rId2"/>
          <a:stretch>
            <a:fillRect/>
          </a:stretch>
        </p:blipFill>
        <p:spPr>
          <a:xfrm>
            <a:off x="1056317" y="2231056"/>
            <a:ext cx="637609" cy="360040"/>
          </a:xfrm>
          <a:prstGeom prst="rect">
            <a:avLst/>
          </a:prstGeom>
        </p:spPr>
      </p:pic>
      <p:sp>
        <p:nvSpPr>
          <p:cNvPr id="2" name="内容占位符 1"/>
          <p:cNvSpPr>
            <a:spLocks noGrp="1"/>
          </p:cNvSpPr>
          <p:nvPr>
            <p:ph idx="1"/>
          </p:nvPr>
        </p:nvSpPr>
        <p:spPr>
          <a:xfrm>
            <a:off x="360854" y="2060664"/>
            <a:ext cx="11485848" cy="4454233"/>
          </a:xfrm>
        </p:spPr>
        <p:txBody>
          <a:bodyPr/>
          <a:lstStyle/>
          <a:p>
            <a:pPr indent="720725"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北京平谷区期末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测量小灯泡的功率</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实验中，小灯泡额定电压为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，小灯泡正常发光时的电阻约为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，按如图甲所示连接好电路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）连接电路时应断开开关，闭合开关之前，滑动变阻器的滑片应移到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XB5.eps" descr="id:2147489853;FounderCES"/>
          <p:cNvPicPr/>
          <p:nvPr/>
        </p:nvPicPr>
        <p:blipFill>
          <a:blip r:embed="rId3"/>
          <a:stretch>
            <a:fillRect/>
          </a:stretch>
        </p:blipFill>
        <p:spPr>
          <a:xfrm>
            <a:off x="3115232" y="908720"/>
            <a:ext cx="5977091" cy="549776"/>
          </a:xfrm>
          <a:prstGeom prst="rect">
            <a:avLst/>
          </a:prstGeom>
        </p:spPr>
      </p:pic>
      <p:pic>
        <p:nvPicPr>
          <p:cNvPr id="6" name="gyc397.jpg" descr="id:2147493285;FounderCES"/>
          <p:cNvPicPr/>
          <p:nvPr/>
        </p:nvPicPr>
        <p:blipFill>
          <a:blip r:embed="rId4"/>
          <a:stretch>
            <a:fillRect/>
          </a:stretch>
        </p:blipFill>
        <p:spPr>
          <a:xfrm>
            <a:off x="1882174" y="3295782"/>
            <a:ext cx="3146196" cy="1752569"/>
          </a:xfrm>
          <a:prstGeom prst="rect">
            <a:avLst/>
          </a:prstGeom>
        </p:spPr>
      </p:pic>
      <p:pic>
        <p:nvPicPr>
          <p:cNvPr id="7" name="gyc398.jpg" descr="id:2147493292;FounderCES"/>
          <p:cNvPicPr/>
          <p:nvPr/>
        </p:nvPicPr>
        <p:blipFill>
          <a:blip r:embed="rId5"/>
          <a:stretch>
            <a:fillRect/>
          </a:stretch>
        </p:blipFill>
        <p:spPr>
          <a:xfrm>
            <a:off x="5926572" y="3887626"/>
            <a:ext cx="1537204" cy="1138467"/>
          </a:xfrm>
          <a:prstGeom prst="rect">
            <a:avLst/>
          </a:prstGeom>
        </p:spPr>
      </p:pic>
      <p:pic>
        <p:nvPicPr>
          <p:cNvPr id="8" name="gyc399.jpg" descr="id:2147493299;FounderCES"/>
          <p:cNvPicPr/>
          <p:nvPr/>
        </p:nvPicPr>
        <p:blipFill>
          <a:blip r:embed="rId6"/>
          <a:stretch>
            <a:fillRect/>
          </a:stretch>
        </p:blipFill>
        <p:spPr>
          <a:xfrm>
            <a:off x="8543478" y="3887626"/>
            <a:ext cx="1306233" cy="1261756"/>
          </a:xfrm>
          <a:prstGeom prst="rect">
            <a:avLst/>
          </a:prstGeom>
        </p:spPr>
      </p:pic>
      <p:sp>
        <p:nvSpPr>
          <p:cNvPr id="10" name="矩形 9"/>
          <p:cNvSpPr/>
          <p:nvPr/>
        </p:nvSpPr>
        <p:spPr>
          <a:xfrm>
            <a:off x="2868209" y="491725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2" name="矩形 11"/>
          <p:cNvSpPr/>
          <p:nvPr/>
        </p:nvSpPr>
        <p:spPr>
          <a:xfrm>
            <a:off x="6383317" y="491936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4" name="矩形 13"/>
          <p:cNvSpPr/>
          <p:nvPr/>
        </p:nvSpPr>
        <p:spPr>
          <a:xfrm>
            <a:off x="8949571" y="496988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8" name="矩形 17"/>
          <p:cNvSpPr/>
          <p:nvPr/>
        </p:nvSpPr>
        <p:spPr>
          <a:xfrm>
            <a:off x="11178727" y="5479459"/>
            <a:ext cx="389850" cy="461665"/>
          </a:xfrm>
          <a:prstGeom prst="rect">
            <a:avLst/>
          </a:prstGeom>
        </p:spPr>
        <p:txBody>
          <a:bodyPr wrap="none">
            <a:spAutoFit/>
          </a:bodyPr>
          <a:lstStyle/>
          <a:p>
            <a:r>
              <a:rPr lang="en-US" altLang="zh-CN" sz="2400" i="1"/>
              <a:t>A</a:t>
            </a:r>
            <a:endParaRPr lang="zh-CN" altLang="en-US"/>
          </a:p>
        </p:txBody>
      </p:sp>
      <p:pic>
        <p:nvPicPr>
          <p:cNvPr id="9" name="图片 8"/>
          <p:cNvPicPr>
            <a:picLocks noChangeAspect="1"/>
          </p:cNvPicPr>
          <p:nvPr/>
        </p:nvPicPr>
        <p:blipFill>
          <a:blip r:embed="rId7"/>
          <a:stretch>
            <a:fillRect/>
          </a:stretch>
        </p:blipFill>
        <p:spPr>
          <a:xfrm>
            <a:off x="345217" y="1493341"/>
            <a:ext cx="2336383" cy="620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2058"/>
            <a:ext cx="11485848" cy="2792239"/>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本题考查的是电功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电功率的计算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需知道电能表上</a:t>
            </a:r>
            <a:endPar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各个参数的含义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该电能表上的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a:t>
            </a:r>
            <a:endPar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额定电压是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标定电流为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额定最大电流为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endPar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计算该电能表允许接入用电器的最大总功率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根据电能</a:t>
            </a:r>
            <a:endParaRPr lang="en-US"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表上的参数和电功的公式进行计算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方法技巧.eps" descr="id:2147489592;FounderCES"/>
          <p:cNvPicPr/>
          <p:nvPr/>
        </p:nvPicPr>
        <p:blipFill>
          <a:blip r:embed="rId2"/>
          <a:stretch>
            <a:fillRect/>
          </a:stretch>
        </p:blipFill>
        <p:spPr>
          <a:xfrm>
            <a:off x="360854" y="4037864"/>
            <a:ext cx="1682034" cy="493138"/>
          </a:xfrm>
          <a:prstGeom prst="rect">
            <a:avLst/>
          </a:prstGeom>
        </p:spPr>
      </p:pic>
      <p:pic>
        <p:nvPicPr>
          <p:cNvPr id="4" name="gyc389.jpg" descr="id:2147492899;FounderCES"/>
          <p:cNvPicPr/>
          <p:nvPr/>
        </p:nvPicPr>
        <p:blipFill>
          <a:blip r:embed="rId3"/>
          <a:stretch>
            <a:fillRect/>
          </a:stretch>
        </p:blipFill>
        <p:spPr>
          <a:xfrm>
            <a:off x="9479582" y="1488665"/>
            <a:ext cx="2304256" cy="2052575"/>
          </a:xfrm>
          <a:prstGeom prst="rect">
            <a:avLst/>
          </a:prstGeom>
        </p:spPr>
      </p:pic>
      <p:sp>
        <p:nvSpPr>
          <p:cNvPr id="5" name="内容占位符 1"/>
          <p:cNvSpPr txBox="1"/>
          <p:nvPr/>
        </p:nvSpPr>
        <p:spPr bwMode="auto">
          <a:xfrm>
            <a:off x="360854" y="453100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要熟记电能表上各参数的详细含义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利用转盘转数来计算电能时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得到的单位是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kW</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记住单位之间的换算关系是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1kW</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1684244"/>
          </a:xfrm>
        </p:spPr>
        <p:txBody>
          <a:bodyPr/>
          <a:lstStyle/>
          <a:p>
            <a:pPr indent="6191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本题为测量小灯泡的功率实验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考查了注意事项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实验操作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功率的计算及设计实验方案测功率的能力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为了保护电路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连接电路时应断开开关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闭合开关之前滑动变阻器的滑片应移到阻值最大处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838273"/>
            <a:ext cx="1137915" cy="543932"/>
          </a:xfrm>
          <a:prstGeom prst="rect">
            <a:avLst/>
          </a:prstGeom>
        </p:spPr>
      </p:pic>
      <p:pic>
        <p:nvPicPr>
          <p:cNvPr id="4" name="gyc397.jpg" descr="id:2147493285;FounderCES"/>
          <p:cNvPicPr/>
          <p:nvPr/>
        </p:nvPicPr>
        <p:blipFill>
          <a:blip r:embed="rId3"/>
          <a:stretch>
            <a:fillRect/>
          </a:stretch>
        </p:blipFill>
        <p:spPr>
          <a:xfrm>
            <a:off x="4609370" y="4130981"/>
            <a:ext cx="3146196" cy="1752569"/>
          </a:xfrm>
          <a:prstGeom prst="rect">
            <a:avLst/>
          </a:prstGeom>
        </p:spPr>
      </p:pic>
      <p:sp>
        <p:nvSpPr>
          <p:cNvPr id="7" name="矩形 6"/>
          <p:cNvSpPr/>
          <p:nvPr/>
        </p:nvSpPr>
        <p:spPr>
          <a:xfrm>
            <a:off x="5595405" y="575245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6" name="内容占位符 1"/>
          <p:cNvSpPr txBox="1"/>
          <p:nvPr/>
        </p:nvSpPr>
        <p:spPr bwMode="auto">
          <a:xfrm>
            <a:off x="360854" y="292494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为了保护电路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连接电路时应断开开关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闭合开关之前滑动变阻器的滑片应移到阻值最大处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）移动滑动变阻器的滑片到某一位置时电压表示数为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，为了让灯泡正常发光，滑片应向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97.jpg" descr="id:2147493285;FounderCES"/>
          <p:cNvPicPr/>
          <p:nvPr/>
        </p:nvPicPr>
        <p:blipFill>
          <a:blip r:embed="rId2"/>
          <a:stretch>
            <a:fillRect/>
          </a:stretch>
        </p:blipFill>
        <p:spPr>
          <a:xfrm>
            <a:off x="4681125" y="2045068"/>
            <a:ext cx="3146196" cy="1752569"/>
          </a:xfrm>
          <a:prstGeom prst="rect">
            <a:avLst/>
          </a:prstGeom>
        </p:spPr>
      </p:pic>
      <p:sp>
        <p:nvSpPr>
          <p:cNvPr id="6" name="矩形 5"/>
          <p:cNvSpPr/>
          <p:nvPr/>
        </p:nvSpPr>
        <p:spPr>
          <a:xfrm>
            <a:off x="5667160" y="366653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2414006" y="1408022"/>
            <a:ext cx="389850" cy="461665"/>
          </a:xfrm>
          <a:prstGeom prst="rect">
            <a:avLst/>
          </a:prstGeom>
        </p:spPr>
        <p:txBody>
          <a:bodyPr wrap="none">
            <a:spAutoFit/>
          </a:bodyPr>
          <a:lstStyle/>
          <a:p>
            <a:r>
              <a:rPr lang="en-US" altLang="zh-CN" sz="2400" i="1"/>
              <a:t>B</a:t>
            </a:r>
            <a:endParaRPr lang="zh-CN" altLang="en-US"/>
          </a:p>
        </p:txBody>
      </p:sp>
      <p:pic>
        <p:nvPicPr>
          <p:cNvPr id="11"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32377" y="4149080"/>
            <a:ext cx="1137915" cy="543932"/>
          </a:xfrm>
          <a:prstGeom prst="rect">
            <a:avLst/>
          </a:prstGeom>
        </p:spPr>
      </p:pic>
      <p:sp>
        <p:nvSpPr>
          <p:cNvPr id="12" name="内容占位符 1"/>
          <p:cNvSpPr txBox="1"/>
          <p:nvPr/>
        </p:nvSpPr>
        <p:spPr bwMode="auto">
          <a:xfrm>
            <a:off x="352282" y="47251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本题为测量小灯泡的功率实验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考查了注意事项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实验操作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功率的计算及设计实验方案测功率的能力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根据串联电路电压规律和分压原理确定滑动变阻器滑片移动方向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3841"/>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移动滑动变阻器的滑片到某一位置时电压表示数为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小于灯泡额定电压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为了让灯泡正常发光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应增大灯泡两端电压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根据串联电路电压规律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应减小滑动变阻器两端电压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根据分压原理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应减小滑动变阻器接入电路的阻值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故滑片应向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端移动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97.jpg" descr="id:2147493285;FounderCES"/>
          <p:cNvPicPr/>
          <p:nvPr/>
        </p:nvPicPr>
        <p:blipFill>
          <a:blip r:embed="rId2"/>
          <a:stretch>
            <a:fillRect/>
          </a:stretch>
        </p:blipFill>
        <p:spPr>
          <a:xfrm>
            <a:off x="4824888" y="3482909"/>
            <a:ext cx="3146196" cy="1752569"/>
          </a:xfrm>
          <a:prstGeom prst="rect">
            <a:avLst/>
          </a:prstGeom>
        </p:spPr>
      </p:pic>
      <p:sp>
        <p:nvSpPr>
          <p:cNvPr id="6" name="矩形 5"/>
          <p:cNvSpPr/>
          <p:nvPr/>
        </p:nvSpPr>
        <p:spPr>
          <a:xfrm>
            <a:off x="5810923" y="510437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移动滑片使灯泡正常发光，电流表示数如图乙所示，灯泡的额定功率为</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u="sng"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98.jpg" descr="id:2147493292;FounderCES"/>
          <p:cNvPicPr/>
          <p:nvPr/>
        </p:nvPicPr>
        <p:blipFill>
          <a:blip r:embed="rId2"/>
          <a:stretch>
            <a:fillRect/>
          </a:stretch>
        </p:blipFill>
        <p:spPr>
          <a:xfrm>
            <a:off x="5109210" y="1423670"/>
            <a:ext cx="1845310" cy="1487805"/>
          </a:xfrm>
          <a:prstGeom prst="rect">
            <a:avLst/>
          </a:prstGeom>
        </p:spPr>
      </p:pic>
      <p:sp>
        <p:nvSpPr>
          <p:cNvPr id="7" name="矩形 6"/>
          <p:cNvSpPr/>
          <p:nvPr/>
        </p:nvSpPr>
        <p:spPr>
          <a:xfrm>
            <a:off x="5783349" y="28045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11060563" y="875954"/>
            <a:ext cx="723275" cy="461665"/>
          </a:xfrm>
          <a:prstGeom prst="rect">
            <a:avLst/>
          </a:prstGeom>
        </p:spPr>
        <p:txBody>
          <a:bodyPr wrap="none">
            <a:spAutoFit/>
          </a:bodyPr>
          <a:lstStyle/>
          <a:p>
            <a:r>
              <a:rPr lang="en-US" altLang="zh-CN" sz="2400"/>
              <a:t>0.75</a:t>
            </a:r>
            <a:endParaRPr lang="zh-CN" altLang="en-US"/>
          </a:p>
        </p:txBody>
      </p:sp>
      <p:pic>
        <p:nvPicPr>
          <p:cNvPr id="11"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32377" y="3212976"/>
            <a:ext cx="1137915" cy="543932"/>
          </a:xfrm>
          <a:prstGeom prst="rect">
            <a:avLst/>
          </a:prstGeom>
        </p:spPr>
      </p:pic>
      <p:sp>
        <p:nvSpPr>
          <p:cNvPr id="12" name="内容占位符 1"/>
          <p:cNvSpPr txBox="1"/>
          <p:nvPr/>
        </p:nvSpPr>
        <p:spPr bwMode="auto">
          <a:xfrm>
            <a:off x="360854" y="378904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本题为测量小灯泡的功率实验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考查了注意事项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实验操作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功率的计算及设计实验方案测功率的能力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根据电流表选用测量范围确定分度值读数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求出灯泡的额定功率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02428"/>
            <a:ext cx="11485848" cy="1684244"/>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移动滑片使灯泡正常发光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电流表示数如图乙所示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电流表选用小的测量范围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则小灯泡额定功率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98.jpg" descr="id:2147493292;FounderCES"/>
          <p:cNvPicPr/>
          <p:nvPr/>
        </p:nvPicPr>
        <p:blipFill>
          <a:blip r:embed="rId2"/>
          <a:stretch>
            <a:fillRect/>
          </a:stretch>
        </p:blipFill>
        <p:spPr>
          <a:xfrm>
            <a:off x="5087094" y="3486672"/>
            <a:ext cx="2171170" cy="1607988"/>
          </a:xfrm>
          <a:prstGeom prst="rect">
            <a:avLst/>
          </a:prstGeom>
        </p:spPr>
      </p:pic>
      <p:sp>
        <p:nvSpPr>
          <p:cNvPr id="4" name="矩形 3"/>
          <p:cNvSpPr/>
          <p:nvPr/>
        </p:nvSpPr>
        <p:spPr>
          <a:xfrm>
            <a:off x="5856755" y="48827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）在测量小灯泡电功率拓展实验中，电流表坏了，老师给同学们提供了一个阻值为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的定值电阻和一个单刀双掷开关，借助部分现有的实验器材，设计了如图丙所示的实验电路图，请你完成下面实验步骤：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连接好实验电路，闭合开关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拨到触点</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，移动滑片，使电压表的示数为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99.jpg" descr="id:2147493299;FounderCES"/>
          <p:cNvPicPr/>
          <p:nvPr/>
        </p:nvPicPr>
        <p:blipFill>
          <a:blip r:embed="rId2"/>
          <a:stretch>
            <a:fillRect/>
          </a:stretch>
        </p:blipFill>
        <p:spPr>
          <a:xfrm>
            <a:off x="8886190" y="3495675"/>
            <a:ext cx="1917065" cy="2012950"/>
          </a:xfrm>
          <a:prstGeom prst="rect">
            <a:avLst/>
          </a:prstGeom>
        </p:spPr>
      </p:pic>
      <p:sp>
        <p:nvSpPr>
          <p:cNvPr id="8" name="矩形 7"/>
          <p:cNvSpPr/>
          <p:nvPr/>
        </p:nvSpPr>
        <p:spPr>
          <a:xfrm>
            <a:off x="9579442" y="547243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3" name="内容占位符 1"/>
          <p:cNvSpPr>
            <a:spLocks noGrp="1"/>
          </p:cNvSpPr>
          <p:nvPr/>
        </p:nvSpPr>
        <p:spPr>
          <a:xfrm>
            <a:off x="360680" y="3496310"/>
            <a:ext cx="7200265" cy="1115060"/>
          </a:xfrm>
          <a:prstGeom prst="rect">
            <a:avLst/>
          </a:prstGeom>
          <a:noFill/>
          <a:ln>
            <a:noFill/>
          </a:ln>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不变，再将开关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拨到触点</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，读出电压表的示数</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657086" y="3555616"/>
            <a:ext cx="2969083" cy="461665"/>
          </a:xfrm>
          <a:prstGeom prst="rect">
            <a:avLst/>
          </a:prstGeom>
        </p:spPr>
        <p:txBody>
          <a:bodyPr wrap="none">
            <a:spAutoFit/>
          </a:bodyPr>
          <a:lstStyle/>
          <a:p>
            <a:r>
              <a:rPr lang="zh-CN" altLang="zh-CN" sz="2400">
                <a:cs typeface="Times New Roman" panose="02020603050405020304" pitchFamily="18" charset="0"/>
              </a:rPr>
              <a:t>滑动变阻器滑片位置</a:t>
            </a:r>
            <a:endParaRPr lang="zh-CN" altLang="en-US"/>
          </a:p>
        </p:txBody>
      </p:sp>
      <p:sp>
        <p:nvSpPr>
          <p:cNvPr id="6" name="内容占位符 1"/>
          <p:cNvSpPr>
            <a:spLocks noGrp="1"/>
          </p:cNvSpPr>
          <p:nvPr/>
        </p:nvSpPr>
        <p:spPr>
          <a:xfrm>
            <a:off x="360680" y="4999990"/>
            <a:ext cx="7242810" cy="1089660"/>
          </a:xfrm>
          <a:prstGeom prst="rect">
            <a:avLst/>
          </a:prstGeom>
          <a:noFill/>
          <a:ln>
            <a:noFill/>
          </a:ln>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小灯泡额定功率的表达式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矩形 6"/>
              <p:cNvSpPr/>
              <p:nvPr/>
            </p:nvSpPr>
            <p:spPr>
              <a:xfrm>
                <a:off x="4971415" y="4539615"/>
                <a:ext cx="932180" cy="1818640"/>
              </a:xfrm>
              <a:prstGeom prst="rect">
                <a:avLst/>
              </a:prstGeom>
            </p:spPr>
            <p:txBody>
              <a:bodyPr wrap="none">
                <a:noAutofit/>
              </a:bodyPr>
              <a:lstStyle/>
              <a:p>
                <a:pPr algn="just">
                  <a:lnSpc>
                    <a:spcPct val="150000"/>
                  </a:lnSpc>
                  <a:spcAft>
                    <a:spcPts val="0"/>
                  </a:spcAft>
                  <a:tabLst>
                    <a:tab pos="6210935" algn="l"/>
                  </a:tabLst>
                </a:pPr>
                <a14:m>
                  <m:oMath xmlns:m="http://schemas.openxmlformats.org/officeDocument/2006/math">
                    <m:f>
                      <m:fPr>
                        <m:ctrlPr>
                          <a:rPr lang="zh-CN" altLang="zh-CN" sz="2400" i="1" smtClean="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latin typeface="Cambria Math" panose="02040503050406030204" pitchFamily="18" charset="0"/>
                            <a:cs typeface="Times New Roman" panose="02020603050405020304" pitchFamily="18" charset="0"/>
                          </a:rPr>
                          <m:t>𝑈</m:t>
                        </m:r>
                        <m:r>
                          <a:rPr lang="en-US" altLang="zh-CN" sz="2400" b="1" i="1" smtClean="0">
                            <a:latin typeface="Cambria Math" panose="02040503050406030204" pitchFamily="18" charset="0"/>
                            <a:cs typeface="Times New Roman" panose="02020603050405020304" pitchFamily="18" charset="0"/>
                          </a:rPr>
                          <m:t>−</m:t>
                        </m:r>
                        <m:r>
                          <m:rPr>
                            <m:nor/>
                          </m:rPr>
                          <a:rPr lang="en-US" altLang="zh-CN" sz="2400" i="1">
                            <a:latin typeface="Cambria Math" panose="02040503050406030204" pitchFamily="18" charset="0"/>
                            <a:cs typeface="Times New Roman" panose="02020603050405020304" pitchFamily="18" charset="0"/>
                          </a:rPr>
                          <m:t>U</m:t>
                        </m:r>
                        <m:r>
                          <m:rPr>
                            <m:nor/>
                          </m:rPr>
                          <a:rPr lang="zh-CN" altLang="zh-CN" sz="2400" baseline="-25000">
                            <a:latin typeface="Cambria Math" panose="02040503050406030204" pitchFamily="18" charset="0"/>
                            <a:cs typeface="Times New Roman" panose="02020603050405020304" pitchFamily="18" charset="0"/>
                          </a:rPr>
                          <m:t>额</m:t>
                        </m:r>
                      </m:num>
                      <m:den>
                        <m:sSub>
                          <m:sSub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cs typeface="Times New Roman" panose="02020603050405020304" pitchFamily="18" charset="0"/>
                              </a:rPr>
                              <m:t>𝑅</m:t>
                            </m:r>
                          </m:e>
                          <m:sub>
                            <m:r>
                              <a:rPr lang="en-US" altLang="zh-CN" sz="2400">
                                <a:latin typeface="Cambria Math" panose="02040503050406030204" pitchFamily="18" charset="0"/>
                                <a:cs typeface="Times New Roman" panose="02020603050405020304" pitchFamily="18" charset="0"/>
                              </a:rPr>
                              <m:t>0</m:t>
                            </m:r>
                          </m:sub>
                        </m:sSub>
                      </m:den>
                    </m:f>
                  </m:oMath>
                </a14:m>
                <a:r>
                  <a:rPr lang="en-US" altLang="zh-CN" sz="2400" dirty="0">
                    <a:ea typeface="Times New Roman" panose="02020603050405020304" pitchFamily="18" charset="0"/>
                    <a:cs typeface="Times New Roman" panose="02020603050405020304" pitchFamily="18" charset="0"/>
                  </a:rPr>
                  <a:t>·</a:t>
                </a:r>
                <a:r>
                  <a:rPr lang="en-US" altLang="zh-CN" sz="2400" i="1" dirty="0">
                    <a:cs typeface="Times New Roman" panose="02020603050405020304" pitchFamily="18" charset="0"/>
                  </a:rPr>
                  <a:t>U</a:t>
                </a:r>
                <a:r>
                  <a:rPr lang="zh-CN" altLang="zh-CN" sz="2400" baseline="-25000" dirty="0">
                    <a:cs typeface="Times New Roman" panose="02020603050405020304" pitchFamily="18" charset="0"/>
                  </a:rPr>
                  <a:t>额</a:t>
                </a:r>
                <a:endParaRPr lang="zh-CN" altLang="zh-CN" sz="1200" dirty="0">
                  <a:solidFill>
                    <a:srgbClr val="000000"/>
                  </a:solidFill>
                  <a:cs typeface="Times New Roman" panose="02020603050405020304" pitchFamily="18" charset="0"/>
                </a:endParaRPr>
              </a:p>
            </p:txBody>
          </p:sp>
        </mc:Choice>
        <mc:Fallback xmlns="">
          <p:sp>
            <p:nvSpPr>
              <p:cNvPr id="7" name="矩形 6"/>
              <p:cNvSpPr>
                <a:spLocks noRot="1" noChangeAspect="1" noMove="1" noResize="1" noEditPoints="1" noAdjustHandles="1" noChangeArrowheads="1" noChangeShapeType="1" noTextEdit="1"/>
              </p:cNvSpPr>
              <p:nvPr/>
            </p:nvSpPr>
            <p:spPr>
              <a:xfrm>
                <a:off x="4971415" y="4539615"/>
                <a:ext cx="932180" cy="1818640"/>
              </a:xfrm>
              <a:prstGeom prst="rect">
                <a:avLst/>
              </a:prstGeom>
              <a:blipFill rotWithShape="1">
                <a:blip r:embed="rId3"/>
                <a:stretch>
                  <a:fillRect r="-47139"/>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6073"/>
            <a:ext cx="11485848" cy="3007105"/>
          </a:xfrm>
        </p:spPr>
        <p:txBody>
          <a:bodyPr/>
          <a:lstStyle/>
          <a:p>
            <a:pPr indent="619125" hangingPunct="0">
              <a:lnSpc>
                <a:spcPct val="140000"/>
              </a:lnSpc>
              <a:spcAft>
                <a:spcPts val="0"/>
              </a:spcAft>
              <a:tabLst>
                <a:tab pos="6210935"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本题为测量小灯泡的功率实验</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考查了注意事项</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实验操作</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功率的计算及设计实验方案测功率的能力</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要测灯的额定功率</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首先使灯正常发光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先将电压表与灯并联</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通过移动滑片的位置</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使灯的电压为额定电压</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保持滑片位置不动</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通过开关的转换</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使电压表测灯与定值电阻两端的电压</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因此时各电阻的大小和电压不变</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灯仍正常工作</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根据串联电路电压的规律</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可求出此时定值电阻两端的电压</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由欧姆定律可求出灯的额定电流</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可求出灯的额定功率</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763578"/>
            <a:ext cx="1137915" cy="543932"/>
          </a:xfrm>
          <a:prstGeom prst="rect">
            <a:avLst/>
          </a:prstGeom>
        </p:spPr>
      </p:pic>
      <p:pic>
        <p:nvPicPr>
          <p:cNvPr id="12" name="gyc399.jpg" descr="id:2147493299;FounderCES"/>
          <p:cNvPicPr/>
          <p:nvPr/>
        </p:nvPicPr>
        <p:blipFill>
          <a:blip r:embed="rId3"/>
          <a:stretch>
            <a:fillRect/>
          </a:stretch>
        </p:blipFill>
        <p:spPr>
          <a:xfrm>
            <a:off x="5158740" y="4331970"/>
            <a:ext cx="1821815" cy="1891030"/>
          </a:xfrm>
          <a:prstGeom prst="rect">
            <a:avLst/>
          </a:prstGeom>
        </p:spPr>
      </p:pic>
      <p:sp>
        <p:nvSpPr>
          <p:cNvPr id="15" name="矩形 14"/>
          <p:cNvSpPr/>
          <p:nvPr/>
        </p:nvSpPr>
        <p:spPr>
          <a:xfrm>
            <a:off x="5865371" y="604330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yc399.jpg" descr="id:2147493299;FounderCES"/>
          <p:cNvPicPr/>
          <p:nvPr/>
        </p:nvPicPr>
        <p:blipFill>
          <a:blip r:embed="rId2"/>
          <a:stretch>
            <a:fillRect/>
          </a:stretch>
        </p:blipFill>
        <p:spPr>
          <a:xfrm>
            <a:off x="7247255" y="4333875"/>
            <a:ext cx="1951355" cy="1925955"/>
          </a:xfrm>
          <a:prstGeom prst="rect">
            <a:avLst/>
          </a:prstGeom>
        </p:spPr>
      </p:pic>
      <p:sp>
        <p:nvSpPr>
          <p:cNvPr id="8" name="矩形 7"/>
          <p:cNvSpPr/>
          <p:nvPr/>
        </p:nvSpPr>
        <p:spPr>
          <a:xfrm>
            <a:off x="8038976" y="609265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内容占位符 1"/>
              <p:cNvSpPr txBox="1"/>
              <p:nvPr/>
            </p:nvSpPr>
            <p:spPr bwMode="auto">
              <a:xfrm>
                <a:off x="334819" y="620102"/>
                <a:ext cx="11485848" cy="459740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hangingPunct="0">
                  <a:lnSpc>
                    <a:spcPct val="130000"/>
                  </a:lnSpc>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实验步骤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连接好实验电路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拨到触点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移动滑片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使电压表的示数为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保持滑动变阻器滑片位置不变</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再将开关</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S</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2</a:t>
                </a:r>
                <a:r>
                  <a:rPr lang="zh-CN" altLang="zh-CN"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拨到触点</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1</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读出电压表的示数为</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U</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；③</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在步骤</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①</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灯与定值电阻串联后再与滑动变阻器串联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电压表测灯两端的电压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调节滑动变阻器的滑片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使电压表读数为小灯泡额定电压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U</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灯正常发光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在步骤</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②</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电压表测灯与</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0</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两端的电压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此时各电阻的大小和电压不变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灯仍正常工作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根据串联电路电压的规律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此时定值电阻两端的电压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U</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由串联电路电流特点和欧姆定律可知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电路中的电流为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I</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 </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额</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小灯泡的额定功率表达式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P</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U</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额</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I</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 </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额</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sym typeface="+mn-ea"/>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U</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额</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0" name="内容占位符 1"/>
              <p:cNvSpPr txBox="1">
                <a:spLocks noRot="1" noChangeAspect="1" noMove="1" noResize="1" noEditPoints="1" noAdjustHandles="1" noChangeArrowheads="1" noChangeShapeType="1" noTextEdit="1"/>
              </p:cNvSpPr>
              <p:nvPr/>
            </p:nvSpPr>
            <p:spPr bwMode="auto">
              <a:xfrm>
                <a:off x="334819" y="620102"/>
                <a:ext cx="11485848" cy="4597400"/>
              </a:xfrm>
              <a:prstGeom prst="rect">
                <a:avLst/>
              </a:prstGeom>
              <a:blipFill rotWithShape="1">
                <a:blip r:embed="rId3"/>
                <a:stretch>
                  <a:fillRect l="-2" t="-7" r="1" b="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3900235"/>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科技小组设计了一种亮度可调节的台灯，小灯泡的额定电压为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）滑片顺时针转动，小灯泡的亮度将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举一反三.eps" descr="id:2147489909;FounderCES"/>
          <p:cNvPicPr/>
          <p:nvPr/>
        </p:nvPicPr>
        <p:blipFill>
          <a:blip r:embed="rId2"/>
          <a:stretch>
            <a:fillRect/>
          </a:stretch>
        </p:blipFill>
        <p:spPr>
          <a:xfrm>
            <a:off x="360854" y="842831"/>
            <a:ext cx="1658651" cy="479537"/>
          </a:xfrm>
          <a:prstGeom prst="rect">
            <a:avLst/>
          </a:prstGeom>
        </p:spPr>
      </p:pic>
      <p:pic>
        <p:nvPicPr>
          <p:cNvPr id="4" name="kk582.jpg" descr="id:2147493320;FounderCES"/>
          <p:cNvPicPr/>
          <p:nvPr/>
        </p:nvPicPr>
        <p:blipFill>
          <a:blip r:embed="rId3"/>
          <a:stretch>
            <a:fillRect/>
          </a:stretch>
        </p:blipFill>
        <p:spPr>
          <a:xfrm>
            <a:off x="2719468" y="2097929"/>
            <a:ext cx="3447743" cy="1698512"/>
          </a:xfrm>
          <a:prstGeom prst="rect">
            <a:avLst/>
          </a:prstGeom>
        </p:spPr>
      </p:pic>
      <p:pic>
        <p:nvPicPr>
          <p:cNvPr id="5" name="kk583.jpg" descr="id:2147493327;FounderCES"/>
          <p:cNvPicPr/>
          <p:nvPr/>
        </p:nvPicPr>
        <p:blipFill>
          <a:blip r:embed="rId4"/>
          <a:stretch>
            <a:fillRect/>
          </a:stretch>
        </p:blipFill>
        <p:spPr>
          <a:xfrm>
            <a:off x="6887294" y="1989024"/>
            <a:ext cx="1944216" cy="1839397"/>
          </a:xfrm>
          <a:prstGeom prst="rect">
            <a:avLst/>
          </a:prstGeom>
        </p:spPr>
      </p:pic>
      <p:sp>
        <p:nvSpPr>
          <p:cNvPr id="7" name="矩形 6"/>
          <p:cNvSpPr/>
          <p:nvPr/>
        </p:nvSpPr>
        <p:spPr>
          <a:xfrm>
            <a:off x="3790950" y="384812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7715092" y="384663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5379175" y="4044445"/>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5822213" y="4554707"/>
            <a:ext cx="803425" cy="461665"/>
          </a:xfrm>
          <a:prstGeom prst="rect">
            <a:avLst/>
          </a:prstGeom>
        </p:spPr>
        <p:txBody>
          <a:bodyPr wrap="none">
            <a:spAutoFit/>
          </a:bodyPr>
          <a:lstStyle/>
          <a:p>
            <a:r>
              <a:rPr lang="zh-CN" altLang="zh-CN" sz="2400">
                <a:cs typeface="Times New Roman" panose="02020603050405020304" pitchFamily="18" charset="0"/>
              </a:rPr>
              <a:t>变亮</a:t>
            </a:r>
            <a:endParaRPr lang="zh-CN" altLang="en-US"/>
          </a:p>
        </p:txBody>
      </p:sp>
      <p:sp>
        <p:nvSpPr>
          <p:cNvPr id="12" name="内容占位符 1"/>
          <p:cNvSpPr txBox="1"/>
          <p:nvPr/>
        </p:nvSpPr>
        <p:spPr bwMode="auto">
          <a:xfrm>
            <a:off x="360854" y="4941352"/>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由题图甲可知，电阻丝的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段接入电路，当滑片顺时针转动时，电位器接入电路的电阻丝变短，接入电路的阻值变小，电路电流变大，灯泡的实际功率变大，灯泡亮度将变亮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）在如图甲所示的器材基础上，增加电流表和</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表，就可以测量小灯泡的电功率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82.jpg" descr="id:2147493320;FounderCES"/>
          <p:cNvPicPr/>
          <p:nvPr/>
        </p:nvPicPr>
        <p:blipFill>
          <a:blip r:embed="rId2"/>
          <a:stretch>
            <a:fillRect/>
          </a:stretch>
        </p:blipFill>
        <p:spPr>
          <a:xfrm>
            <a:off x="4799062" y="1988840"/>
            <a:ext cx="3447743" cy="1698512"/>
          </a:xfrm>
          <a:prstGeom prst="rect">
            <a:avLst/>
          </a:prstGeom>
        </p:spPr>
      </p:pic>
      <p:sp>
        <p:nvSpPr>
          <p:cNvPr id="5" name="矩形 4"/>
          <p:cNvSpPr/>
          <p:nvPr/>
        </p:nvSpPr>
        <p:spPr>
          <a:xfrm>
            <a:off x="5870544" y="373903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329531" y="4184191"/>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7148950" y="826351"/>
            <a:ext cx="803425" cy="461665"/>
          </a:xfrm>
          <a:prstGeom prst="rect">
            <a:avLst/>
          </a:prstGeom>
        </p:spPr>
        <p:txBody>
          <a:bodyPr wrap="none">
            <a:spAutoFit/>
          </a:bodyPr>
          <a:lstStyle/>
          <a:p>
            <a:r>
              <a:rPr lang="zh-CN" altLang="zh-CN" sz="2400">
                <a:cs typeface="Times New Roman" panose="02020603050405020304" pitchFamily="18" charset="0"/>
              </a:rPr>
              <a:t>电压</a:t>
            </a:r>
            <a:endParaRPr lang="zh-CN" altLang="en-US"/>
          </a:p>
        </p:txBody>
      </p:sp>
      <p:sp>
        <p:nvSpPr>
          <p:cNvPr id="8" name="内容占位符 1"/>
          <p:cNvSpPr txBox="1"/>
          <p:nvPr/>
        </p:nvSpPr>
        <p:spPr bwMode="auto">
          <a:xfrm>
            <a:off x="360854" y="4725144"/>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在测小灯泡的电功率实验中，用电压表测小灯泡两端的电压，用电流表测通过小灯泡的电流，根据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求出小灯泡的电功率，因此在题图甲所示的器材基础上，增加电流表和电压表，就可以测量小灯泡的电功率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576784" y="874065"/>
            <a:ext cx="2393848" cy="460923"/>
            <a:chOff x="6092794" y="3416760"/>
            <a:chExt cx="2367716" cy="460923"/>
          </a:xfrm>
        </p:grpSpPr>
        <p:pic>
          <p:nvPicPr>
            <p:cNvPr id="3" name="图片 2"/>
            <p:cNvPicPr>
              <a:picLocks noChangeAspect="1"/>
            </p:cNvPicPr>
            <p:nvPr/>
          </p:nvPicPr>
          <p:blipFill>
            <a:blip r:embed="rId2"/>
            <a:stretch>
              <a:fillRect/>
            </a:stretch>
          </p:blipFill>
          <p:spPr>
            <a:xfrm>
              <a:off x="6092794" y="3416760"/>
              <a:ext cx="2367716" cy="460923"/>
            </a:xfrm>
            <a:prstGeom prst="rect">
              <a:avLst/>
            </a:prstGeom>
          </p:spPr>
        </p:pic>
        <p:pic>
          <p:nvPicPr>
            <p:cNvPr id="6" name="图片 5"/>
            <p:cNvPicPr>
              <a:picLocks noChangeAspect="1"/>
            </p:cNvPicPr>
            <p:nvPr/>
          </p:nvPicPr>
          <p:blipFill>
            <a:blip r:embed="rId3"/>
            <a:stretch>
              <a:fillRect/>
            </a:stretch>
          </p:blipFill>
          <p:spPr>
            <a:xfrm>
              <a:off x="6311230" y="3507540"/>
              <a:ext cx="864096" cy="279361"/>
            </a:xfrm>
            <a:prstGeom prst="rect">
              <a:avLst/>
            </a:prstGeom>
          </p:spPr>
        </p:pic>
        <p:pic>
          <p:nvPicPr>
            <p:cNvPr id="7" name="图片 6"/>
            <p:cNvPicPr>
              <a:picLocks noChangeAspect="1"/>
            </p:cNvPicPr>
            <p:nvPr/>
          </p:nvPicPr>
          <p:blipFill>
            <a:blip r:embed="rId4"/>
            <a:stretch>
              <a:fillRect/>
            </a:stretch>
          </p:blipFill>
          <p:spPr>
            <a:xfrm>
              <a:off x="7327377" y="3532942"/>
              <a:ext cx="1056210" cy="279361"/>
            </a:xfrm>
            <a:prstGeom prst="rect">
              <a:avLst/>
            </a:prstGeom>
          </p:spPr>
        </p:pic>
      </p:grpSp>
      <p:pic>
        <p:nvPicPr>
          <p:cNvPr id="4" name="21XB6.eps" descr="id:2147489480;FounderCES"/>
          <p:cNvPicPr/>
          <p:nvPr/>
        </p:nvPicPr>
        <p:blipFill>
          <a:blip r:embed="rId5"/>
          <a:stretch>
            <a:fillRect/>
          </a:stretch>
        </p:blipFill>
        <p:spPr>
          <a:xfrm>
            <a:off x="965552" y="908720"/>
            <a:ext cx="637609" cy="360040"/>
          </a:xfrm>
          <a:prstGeom prst="rect">
            <a:avLst/>
          </a:prstGeom>
        </p:spPr>
      </p:pic>
      <p:sp>
        <p:nvSpPr>
          <p:cNvPr id="2" name="内容占位符 1"/>
          <p:cNvSpPr>
            <a:spLocks noGrp="1"/>
          </p:cNvSpPr>
          <p:nvPr>
            <p:ph idx="1"/>
          </p:nvPr>
        </p:nvSpPr>
        <p:spPr>
          <a:xfrm>
            <a:off x="360854" y="746120"/>
            <a:ext cx="11485848" cy="5322098"/>
          </a:xfrm>
        </p:spPr>
        <p:txBody>
          <a:bodyPr/>
          <a:lstStyle/>
          <a:p>
            <a:pPr indent="624205"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chemeClr val="bg1"/>
                </a:solidFill>
                <a:latin typeface="黑体" panose="02010609060101010101" pitchFamily="49" charset="-122"/>
                <a:ea typeface="黑体" panose="02010609060101010101" pitchFamily="49" charset="-122"/>
                <a:cs typeface="Times New Roman" panose="02020603050405020304" pitchFamily="18" charset="0"/>
              </a:rPr>
              <a:t>跨学科</a:t>
            </a:r>
            <a:r>
              <a:rPr lang="en-US" altLang="zh-CN" dirty="0">
                <a:solidFill>
                  <a:schemeClr val="bg1"/>
                </a:solidFill>
                <a:latin typeface="Times New Roman" panose="02020603050405020304" pitchFamily="18" charset="0"/>
                <a:ea typeface="梦源黑体 CN W20"/>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数形结合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枣庄中考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）如图甲所示的电路中，电源电压不变，小灯泡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的阻值不变，滑动变阻器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的规格是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闭合开关，在保证电路元件安全且能使小灯泡正常发光的前提下，最大范围内移动滑片，绘制了通过滑动变阻器的电流与滑动变阻器阻值关系的图像，如图乙所示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小灯泡的电阻为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小灯泡的额定功率为</a:t>
            </a:r>
            <a:r>
              <a:rPr lang="en-US" altLang="zh-CN" dirty="0">
                <a:solidFill>
                  <a:srgbClr val="000000"/>
                </a:solidFill>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整个电路电功率最小时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内滑动变</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阻器消耗的电能为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p>
          <a:p>
            <a:pPr hangingPunct="0">
              <a:spcAft>
                <a:spcPts val="0"/>
              </a:spcAft>
              <a:tabLst>
                <a:tab pos="621093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kk568.jpg" descr="id:2147492969;FounderCES"/>
          <p:cNvPicPr/>
          <p:nvPr/>
        </p:nvPicPr>
        <p:blipFill>
          <a:blip r:embed="rId6"/>
          <a:stretch>
            <a:fillRect/>
          </a:stretch>
        </p:blipFill>
        <p:spPr>
          <a:xfrm>
            <a:off x="6112595" y="3197506"/>
            <a:ext cx="2011525" cy="1774514"/>
          </a:xfrm>
          <a:prstGeom prst="rect">
            <a:avLst/>
          </a:prstGeom>
        </p:spPr>
      </p:pic>
      <p:pic>
        <p:nvPicPr>
          <p:cNvPr id="10" name="kk569.jpg" descr="id:2147492976;FounderCES"/>
          <p:cNvPicPr/>
          <p:nvPr/>
        </p:nvPicPr>
        <p:blipFill>
          <a:blip r:embed="rId7"/>
          <a:stretch>
            <a:fillRect/>
          </a:stretch>
        </p:blipFill>
        <p:spPr>
          <a:xfrm>
            <a:off x="8560867" y="3212976"/>
            <a:ext cx="2771593" cy="1784730"/>
          </a:xfrm>
          <a:prstGeom prst="rect">
            <a:avLst/>
          </a:prstGeom>
        </p:spPr>
      </p:pic>
      <p:sp>
        <p:nvSpPr>
          <p:cNvPr id="12" name="矩形 11"/>
          <p:cNvSpPr/>
          <p:nvPr/>
        </p:nvSpPr>
        <p:spPr>
          <a:xfrm>
            <a:off x="6871334" y="494387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4" name="矩形 13"/>
          <p:cNvSpPr/>
          <p:nvPr/>
        </p:nvSpPr>
        <p:spPr>
          <a:xfrm>
            <a:off x="10117758" y="494387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3" name="矩形 12"/>
          <p:cNvSpPr/>
          <p:nvPr/>
        </p:nvSpPr>
        <p:spPr>
          <a:xfrm>
            <a:off x="10789828" y="2508911"/>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）在增加器材后，将滑片调到阻值最大端，闭合开关，记录两电表的示数；移动滑片，观察并记录多组数据，绘制了如图乙所示的</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图像，则小灯泡的额定功率为</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实验中，当电流表的示数为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）时，小灯泡的电功率为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k583.jpg" descr="id:2147493327;FounderCES"/>
          <p:cNvPicPr/>
          <p:nvPr/>
        </p:nvPicPr>
        <p:blipFill>
          <a:blip r:embed="rId2"/>
          <a:stretch>
            <a:fillRect/>
          </a:stretch>
        </p:blipFill>
        <p:spPr>
          <a:xfrm>
            <a:off x="5231110" y="2509301"/>
            <a:ext cx="1944216" cy="1839397"/>
          </a:xfrm>
          <a:prstGeom prst="rect">
            <a:avLst/>
          </a:prstGeom>
        </p:spPr>
      </p:pic>
      <p:sp>
        <p:nvSpPr>
          <p:cNvPr id="6" name="矩形 5"/>
          <p:cNvSpPr/>
          <p:nvPr/>
        </p:nvSpPr>
        <p:spPr>
          <a:xfrm>
            <a:off x="5951190" y="419354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410177" y="4621031"/>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638513" y="1962020"/>
            <a:ext cx="878767" cy="461665"/>
          </a:xfrm>
          <a:prstGeom prst="rect">
            <a:avLst/>
          </a:prstGeom>
        </p:spPr>
        <p:txBody>
          <a:bodyPr wrap="none">
            <a:spAutoFit/>
          </a:bodyPr>
          <a:lstStyle/>
          <a:p>
            <a:r>
              <a:rPr lang="en-US" altLang="zh-CN" sz="2400"/>
              <a:t>9.6</a:t>
            </a:r>
            <a:r>
              <a:rPr lang="zh-CN" altLang="zh-CN" sz="2400">
                <a:cs typeface="Times New Roman" panose="02020603050405020304" pitchFamily="18" charset="0"/>
              </a:rPr>
              <a:t>　</a:t>
            </a:r>
            <a:endParaRPr lang="zh-CN" altLang="en-US"/>
          </a:p>
        </p:txBody>
      </p:sp>
      <p:sp>
        <p:nvSpPr>
          <p:cNvPr id="8" name="内容占位符 1"/>
          <p:cNvSpPr txBox="1"/>
          <p:nvPr/>
        </p:nvSpPr>
        <p:spPr bwMode="auto">
          <a:xfrm>
            <a:off x="360854" y="515719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由题图乙可知，当小灯泡两端电压为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时，通过它的额定电流为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，则小灯泡额定功率为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7758"/>
            <a:ext cx="11485848" cy="2792239"/>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）断开开关，用定值电阻替换小灯泡，探究电流与电压的关系，将滑片调到阻值最大端，闭合开关，读出两电表的示数并记录在表格中；移动滑片，测出多组数据，记录在表格中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分析表格中的数据可知，当电阻一定时，通过导体的电流与导体两端电压成</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实验中，当电流表示数仍为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时，定值电阻的电功率为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的大小关系为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3956662"/>
          <a:ext cx="5400599" cy="1448754"/>
        </p:xfrm>
        <a:graphic>
          <a:graphicData uri="http://schemas.openxmlformats.org/drawingml/2006/table">
            <a:tbl>
              <a:tblPr firstRow="1" firstCol="1" bandRow="1"/>
              <a:tblGrid>
                <a:gridCol w="1589175">
                  <a:extLst>
                    <a:ext uri="{9D8B030D-6E8A-4147-A177-3AD203B41FA5}">
                      <a16:colId xmlns:a16="http://schemas.microsoft.com/office/drawing/2014/main" val="20000"/>
                    </a:ext>
                  </a:extLst>
                </a:gridCol>
                <a:gridCol w="952856">
                  <a:extLst>
                    <a:ext uri="{9D8B030D-6E8A-4147-A177-3AD203B41FA5}">
                      <a16:colId xmlns:a16="http://schemas.microsoft.com/office/drawing/2014/main" val="20001"/>
                    </a:ext>
                  </a:extLst>
                </a:gridCol>
                <a:gridCol w="952856">
                  <a:extLst>
                    <a:ext uri="{9D8B030D-6E8A-4147-A177-3AD203B41FA5}">
                      <a16:colId xmlns:a16="http://schemas.microsoft.com/office/drawing/2014/main" val="20002"/>
                    </a:ext>
                  </a:extLst>
                </a:gridCol>
                <a:gridCol w="952856">
                  <a:extLst>
                    <a:ext uri="{9D8B030D-6E8A-4147-A177-3AD203B41FA5}">
                      <a16:colId xmlns:a16="http://schemas.microsoft.com/office/drawing/2014/main" val="20003"/>
                    </a:ext>
                  </a:extLst>
                </a:gridCol>
                <a:gridCol w="952856">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9" name="kk582.jpg" descr="id:2147493320;FounderCES"/>
          <p:cNvPicPr/>
          <p:nvPr/>
        </p:nvPicPr>
        <p:blipFill>
          <a:blip r:embed="rId2"/>
          <a:stretch>
            <a:fillRect/>
          </a:stretch>
        </p:blipFill>
        <p:spPr>
          <a:xfrm>
            <a:off x="6198572" y="3849997"/>
            <a:ext cx="2834388" cy="1396346"/>
          </a:xfrm>
          <a:prstGeom prst="rect">
            <a:avLst/>
          </a:prstGeom>
        </p:spPr>
      </p:pic>
      <p:pic>
        <p:nvPicPr>
          <p:cNvPr id="10" name="kk583.jpg" descr="id:2147493327;FounderCES"/>
          <p:cNvPicPr/>
          <p:nvPr/>
        </p:nvPicPr>
        <p:blipFill>
          <a:blip r:embed="rId3"/>
          <a:stretch>
            <a:fillRect/>
          </a:stretch>
        </p:blipFill>
        <p:spPr>
          <a:xfrm>
            <a:off x="9934586" y="3792086"/>
            <a:ext cx="1598340" cy="1512168"/>
          </a:xfrm>
          <a:prstGeom prst="rect">
            <a:avLst/>
          </a:prstGeom>
        </p:spPr>
      </p:pic>
      <p:sp>
        <p:nvSpPr>
          <p:cNvPr id="11" name="矩形 10"/>
          <p:cNvSpPr/>
          <p:nvPr/>
        </p:nvSpPr>
        <p:spPr>
          <a:xfrm>
            <a:off x="7201342" y="51172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2" name="矩形 11"/>
          <p:cNvSpPr/>
          <p:nvPr/>
        </p:nvSpPr>
        <p:spPr>
          <a:xfrm>
            <a:off x="10486733" y="512553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3" name="矩形 12"/>
          <p:cNvSpPr/>
          <p:nvPr/>
        </p:nvSpPr>
        <p:spPr>
          <a:xfrm>
            <a:off x="8358514" y="5373032"/>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1414686" y="2778158"/>
            <a:ext cx="803425" cy="461665"/>
          </a:xfrm>
          <a:prstGeom prst="rect">
            <a:avLst/>
          </a:prstGeom>
        </p:spPr>
        <p:txBody>
          <a:bodyPr wrap="none">
            <a:spAutoFit/>
          </a:bodyPr>
          <a:lstStyle/>
          <a:p>
            <a:r>
              <a:rPr lang="zh-CN" altLang="zh-CN" sz="2400">
                <a:cs typeface="Times New Roman" panose="02020603050405020304" pitchFamily="18" charset="0"/>
              </a:rPr>
              <a:t>正比</a:t>
            </a:r>
            <a:endParaRPr lang="zh-CN" altLang="en-US"/>
          </a:p>
        </p:txBody>
      </p:sp>
      <p:sp>
        <p:nvSpPr>
          <p:cNvPr id="7" name="矩形 6"/>
          <p:cNvSpPr/>
          <p:nvPr/>
        </p:nvSpPr>
        <p:spPr>
          <a:xfrm>
            <a:off x="2277602" y="324737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75980"/>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由表中数据可知，电压与电流之比为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38</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，为一定值，故可得出结论：当电阻一定时，通过导体的电流与导体两端的电压成正比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由题图乙可知，当通过小灯泡的电流为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时，小灯泡两端电压为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，此时小灯泡电阻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m:rPr>
                                <m:nor/>
                              </m:rPr>
                              <a:rPr lang="en-US" altLang="zh-CN" i="1">
                                <a:solidFill>
                                  <a:srgbClr val="000000"/>
                                </a:solidFill>
                                <a:latin typeface="+mj-lt"/>
                                <a:ea typeface="宋体" panose="02010600030101010101" pitchFamily="2" charset="-122"/>
                                <a:cs typeface="Times New Roman" panose="02020603050405020304" pitchFamily="18" charset="0"/>
                              </a:rPr>
                              <m:t>′</m:t>
                            </m:r>
                          </m:e>
                          <m:sub>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r>
                              <m:rPr>
                                <m:nor/>
                              </m:rPr>
                              <a:rPr lang="en-US" altLang="zh-CN" i="1">
                                <a:solidFill>
                                  <a:srgbClr val="000000"/>
                                </a:solidFill>
                                <a:latin typeface="+mj-lt"/>
                                <a:ea typeface="宋体" panose="02010600030101010101" pitchFamily="2" charset="-122"/>
                                <a:cs typeface="Times New Roman" panose="02020603050405020304" pitchFamily="18" charset="0"/>
                              </a:rPr>
                              <m:t>′</m:t>
                            </m:r>
                          </m:e>
                          <m:sub>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2875980"/>
              </a:xfrm>
              <a:blipFill rotWithShape="1">
                <a:blip r:embed="rId2"/>
                <a:stretch>
                  <a:fillRect l="-2" t="-22" r="1" b="-1610"/>
                </a:stretch>
              </a:blipFill>
            </p:spPr>
            <p:txBody>
              <a:bodyPr/>
              <a:lstStyle/>
              <a:p>
                <a:r>
                  <a:rPr lang="zh-CN" altLang="en-US">
                    <a:noFill/>
                  </a:rPr>
                  <a:t> </a:t>
                </a:r>
              </a:p>
            </p:txBody>
          </p:sp>
        </mc:Fallback>
      </mc:AlternateContent>
      <p:graphicFrame>
        <p:nvGraphicFramePr>
          <p:cNvPr id="3" name="表格 2"/>
          <p:cNvGraphicFramePr>
            <a:graphicFrameLocks noGrp="1"/>
          </p:cNvGraphicFramePr>
          <p:nvPr/>
        </p:nvGraphicFramePr>
        <p:xfrm>
          <a:off x="478582" y="3809094"/>
          <a:ext cx="5400599" cy="1448754"/>
        </p:xfrm>
        <a:graphic>
          <a:graphicData uri="http://schemas.openxmlformats.org/drawingml/2006/table">
            <a:tbl>
              <a:tblPr firstRow="1" firstCol="1" bandRow="1"/>
              <a:tblGrid>
                <a:gridCol w="1589175">
                  <a:extLst>
                    <a:ext uri="{9D8B030D-6E8A-4147-A177-3AD203B41FA5}">
                      <a16:colId xmlns:a16="http://schemas.microsoft.com/office/drawing/2014/main" val="20000"/>
                    </a:ext>
                  </a:extLst>
                </a:gridCol>
                <a:gridCol w="952856">
                  <a:extLst>
                    <a:ext uri="{9D8B030D-6E8A-4147-A177-3AD203B41FA5}">
                      <a16:colId xmlns:a16="http://schemas.microsoft.com/office/drawing/2014/main" val="20001"/>
                    </a:ext>
                  </a:extLst>
                </a:gridCol>
                <a:gridCol w="952856">
                  <a:extLst>
                    <a:ext uri="{9D8B030D-6E8A-4147-A177-3AD203B41FA5}">
                      <a16:colId xmlns:a16="http://schemas.microsoft.com/office/drawing/2014/main" val="20002"/>
                    </a:ext>
                  </a:extLst>
                </a:gridCol>
                <a:gridCol w="952856">
                  <a:extLst>
                    <a:ext uri="{9D8B030D-6E8A-4147-A177-3AD203B41FA5}">
                      <a16:colId xmlns:a16="http://schemas.microsoft.com/office/drawing/2014/main" val="20003"/>
                    </a:ext>
                  </a:extLst>
                </a:gridCol>
                <a:gridCol w="952856">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kk582.jpg" descr="id:2147493320;FounderCES"/>
          <p:cNvPicPr/>
          <p:nvPr/>
        </p:nvPicPr>
        <p:blipFill>
          <a:blip r:embed="rId3"/>
          <a:stretch>
            <a:fillRect/>
          </a:stretch>
        </p:blipFill>
        <p:spPr>
          <a:xfrm>
            <a:off x="6198572" y="3558919"/>
            <a:ext cx="2834388" cy="1396346"/>
          </a:xfrm>
          <a:prstGeom prst="rect">
            <a:avLst/>
          </a:prstGeom>
        </p:spPr>
      </p:pic>
      <p:sp>
        <p:nvSpPr>
          <p:cNvPr id="6" name="矩形 5"/>
          <p:cNvSpPr/>
          <p:nvPr/>
        </p:nvSpPr>
        <p:spPr>
          <a:xfrm>
            <a:off x="7201342" y="482621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10486733" y="483445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358514" y="508195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10" name="kk583.jpg" descr="id:2147493327;FounderCES"/>
          <p:cNvPicPr/>
          <p:nvPr/>
        </p:nvPicPr>
        <p:blipFill>
          <a:blip r:embed="rId4"/>
          <a:stretch>
            <a:fillRect/>
          </a:stretch>
        </p:blipFill>
        <p:spPr>
          <a:xfrm>
            <a:off x="9934586" y="3433311"/>
            <a:ext cx="1598340" cy="1512168"/>
          </a:xfrm>
          <a:prstGeom prst="rect">
            <a:avLst/>
          </a:prstGeo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7238"/>
            <a:ext cx="11485848" cy="1684244"/>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且图像中小灯泡两端电压增大相同的量时，通过小灯泡的电流增加量逐渐变小，所以小灯泡电阻增大，则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时，小灯泡电阻小于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定值电阻替换小灯泡，移动滑片，当电流表示数仍为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时，因为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graphicFrame>
        <p:nvGraphicFramePr>
          <p:cNvPr id="3" name="表格 2"/>
          <p:cNvGraphicFramePr>
            <a:graphicFrameLocks noGrp="1"/>
          </p:cNvGraphicFramePr>
          <p:nvPr/>
        </p:nvGraphicFramePr>
        <p:xfrm>
          <a:off x="478582" y="3308590"/>
          <a:ext cx="5400599" cy="1448754"/>
        </p:xfrm>
        <a:graphic>
          <a:graphicData uri="http://schemas.openxmlformats.org/drawingml/2006/table">
            <a:tbl>
              <a:tblPr firstRow="1" firstCol="1" bandRow="1"/>
              <a:tblGrid>
                <a:gridCol w="1589175">
                  <a:extLst>
                    <a:ext uri="{9D8B030D-6E8A-4147-A177-3AD203B41FA5}">
                      <a16:colId xmlns:a16="http://schemas.microsoft.com/office/drawing/2014/main" val="20000"/>
                    </a:ext>
                  </a:extLst>
                </a:gridCol>
                <a:gridCol w="952856">
                  <a:extLst>
                    <a:ext uri="{9D8B030D-6E8A-4147-A177-3AD203B41FA5}">
                      <a16:colId xmlns:a16="http://schemas.microsoft.com/office/drawing/2014/main" val="20001"/>
                    </a:ext>
                  </a:extLst>
                </a:gridCol>
                <a:gridCol w="952856">
                  <a:extLst>
                    <a:ext uri="{9D8B030D-6E8A-4147-A177-3AD203B41FA5}">
                      <a16:colId xmlns:a16="http://schemas.microsoft.com/office/drawing/2014/main" val="20002"/>
                    </a:ext>
                  </a:extLst>
                </a:gridCol>
                <a:gridCol w="952856">
                  <a:extLst>
                    <a:ext uri="{9D8B030D-6E8A-4147-A177-3AD203B41FA5}">
                      <a16:colId xmlns:a16="http://schemas.microsoft.com/office/drawing/2014/main" val="20003"/>
                    </a:ext>
                  </a:extLst>
                </a:gridCol>
                <a:gridCol w="952856">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kk582.jpg" descr="id:2147493320;FounderCES"/>
          <p:cNvPicPr/>
          <p:nvPr/>
        </p:nvPicPr>
        <p:blipFill>
          <a:blip r:embed="rId2"/>
          <a:stretch>
            <a:fillRect/>
          </a:stretch>
        </p:blipFill>
        <p:spPr>
          <a:xfrm>
            <a:off x="6198572" y="3201925"/>
            <a:ext cx="2834388" cy="1396346"/>
          </a:xfrm>
          <a:prstGeom prst="rect">
            <a:avLst/>
          </a:prstGeom>
        </p:spPr>
      </p:pic>
      <p:pic>
        <p:nvPicPr>
          <p:cNvPr id="5" name="kk583.jpg" descr="id:2147493327;FounderCES"/>
          <p:cNvPicPr/>
          <p:nvPr/>
        </p:nvPicPr>
        <p:blipFill>
          <a:blip r:embed="rId3"/>
          <a:stretch>
            <a:fillRect/>
          </a:stretch>
        </p:blipFill>
        <p:spPr>
          <a:xfrm>
            <a:off x="9934586" y="3144014"/>
            <a:ext cx="1598340" cy="1512168"/>
          </a:xfrm>
          <a:prstGeom prst="rect">
            <a:avLst/>
          </a:prstGeom>
        </p:spPr>
      </p:pic>
      <p:sp>
        <p:nvSpPr>
          <p:cNvPr id="6" name="矩形 5"/>
          <p:cNvSpPr/>
          <p:nvPr/>
        </p:nvSpPr>
        <p:spPr>
          <a:xfrm>
            <a:off x="7201342" y="446922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10486733" y="447745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358514" y="472496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76248"/>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）利用以上数据求出电源电压（</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写出必要的文字说明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表达式及最后结果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513470" y="1289320"/>
          <a:ext cx="5400599" cy="1366458"/>
        </p:xfrm>
        <a:graphic>
          <a:graphicData uri="http://schemas.openxmlformats.org/drawingml/2006/table">
            <a:tbl>
              <a:tblPr firstRow="1" firstCol="1" bandRow="1"/>
              <a:tblGrid>
                <a:gridCol w="1621296">
                  <a:extLst>
                    <a:ext uri="{9D8B030D-6E8A-4147-A177-3AD203B41FA5}">
                      <a16:colId xmlns:a16="http://schemas.microsoft.com/office/drawing/2014/main" val="20000"/>
                    </a:ext>
                  </a:extLst>
                </a:gridCol>
                <a:gridCol w="920735">
                  <a:extLst>
                    <a:ext uri="{9D8B030D-6E8A-4147-A177-3AD203B41FA5}">
                      <a16:colId xmlns:a16="http://schemas.microsoft.com/office/drawing/2014/main" val="20001"/>
                    </a:ext>
                  </a:extLst>
                </a:gridCol>
                <a:gridCol w="952856">
                  <a:extLst>
                    <a:ext uri="{9D8B030D-6E8A-4147-A177-3AD203B41FA5}">
                      <a16:colId xmlns:a16="http://schemas.microsoft.com/office/drawing/2014/main" val="20002"/>
                    </a:ext>
                  </a:extLst>
                </a:gridCol>
                <a:gridCol w="952856">
                  <a:extLst>
                    <a:ext uri="{9D8B030D-6E8A-4147-A177-3AD203B41FA5}">
                      <a16:colId xmlns:a16="http://schemas.microsoft.com/office/drawing/2014/main" val="20003"/>
                    </a:ext>
                  </a:extLst>
                </a:gridCol>
                <a:gridCol w="952856">
                  <a:extLst>
                    <a:ext uri="{9D8B030D-6E8A-4147-A177-3AD203B41FA5}">
                      <a16:colId xmlns:a16="http://schemas.microsoft.com/office/drawing/2014/main" val="20004"/>
                    </a:ext>
                  </a:extLst>
                </a:gridCol>
              </a:tblGrid>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4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4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kk582.jpg" descr="id:2147493320;FounderCES"/>
          <p:cNvPicPr/>
          <p:nvPr/>
        </p:nvPicPr>
        <p:blipFill>
          <a:blip r:embed="rId2"/>
          <a:stretch>
            <a:fillRect/>
          </a:stretch>
        </p:blipFill>
        <p:spPr>
          <a:xfrm>
            <a:off x="6233460" y="1182655"/>
            <a:ext cx="2834388" cy="1396346"/>
          </a:xfrm>
          <a:prstGeom prst="rect">
            <a:avLst/>
          </a:prstGeom>
        </p:spPr>
      </p:pic>
      <p:pic>
        <p:nvPicPr>
          <p:cNvPr id="5" name="kk583.jpg" descr="id:2147493327;FounderCES"/>
          <p:cNvPicPr/>
          <p:nvPr/>
        </p:nvPicPr>
        <p:blipFill>
          <a:blip r:embed="rId3"/>
          <a:stretch>
            <a:fillRect/>
          </a:stretch>
        </p:blipFill>
        <p:spPr>
          <a:xfrm>
            <a:off x="9969474" y="1124744"/>
            <a:ext cx="1598340" cy="1512168"/>
          </a:xfrm>
          <a:prstGeom prst="rect">
            <a:avLst/>
          </a:prstGeom>
        </p:spPr>
      </p:pic>
      <p:sp>
        <p:nvSpPr>
          <p:cNvPr id="6" name="矩形 5"/>
          <p:cNvSpPr/>
          <p:nvPr/>
        </p:nvSpPr>
        <p:spPr>
          <a:xfrm>
            <a:off x="7236230" y="244995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10521621" y="245818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393402" y="270569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0" name="矩形 9"/>
          <p:cNvSpPr/>
          <p:nvPr/>
        </p:nvSpPr>
        <p:spPr>
          <a:xfrm>
            <a:off x="435418" y="2746313"/>
            <a:ext cx="3571042" cy="576248"/>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19 V</a:t>
            </a:r>
            <a:r>
              <a:rPr lang="zh-CN" altLang="zh-CN" sz="240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计算过程见</a:t>
            </a:r>
            <a:r>
              <a:rPr lang="zh-CN" altLang="zh-CN" sz="2400">
                <a:latin typeface="楷体" panose="02010609060101010101" pitchFamily="49" charset="-122"/>
                <a:ea typeface="楷体" panose="02010609060101010101" pitchFamily="49" charset="-122"/>
                <a:cs typeface="Times New Roman" panose="02020603050405020304" pitchFamily="18" charset="0"/>
              </a:rPr>
              <a:t>解析</a:t>
            </a:r>
            <a:r>
              <a:rPr lang="zh-CN" altLang="zh-CN" sz="240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
        <p:nvSpPr>
          <p:cNvPr id="11" name="内容占位符 1"/>
          <p:cNvSpPr txBox="1"/>
          <p:nvPr/>
        </p:nvSpPr>
        <p:spPr bwMode="auto">
          <a:xfrm>
            <a:off x="435418" y="3284984"/>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tabLst>
                <a:tab pos="6210935" algn="l"/>
              </a:tabLst>
            </a:pPr>
            <a:r>
              <a:rPr lang="en-US" altLang="zh-CN" spc="-100"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pc="-100"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设电源电压为</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，滑动变阻器最大阻值为</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）可知，将滑片调到阻值最大端，闭合开关，记录两电表示数，即电压表示数</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pc="-100" dirty="0">
                <a:solidFill>
                  <a:srgbClr val="000000"/>
                </a:solidFill>
                <a:latin typeface="+mj-lt"/>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，由欧姆定律和串联电路电压的规律可知，电源电压</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pc="-100" dirty="0">
                <a:solidFill>
                  <a:srgbClr val="000000"/>
                </a:solidFill>
                <a:latin typeface="+mj-lt"/>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）可知，换成定值电阻，将滑片调到阻值最大端，闭合开关，记录两电表示数，并记录在表格中，即电压表示数</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pc="-100" dirty="0">
                <a:solidFill>
                  <a:srgbClr val="000000"/>
                </a:solidFill>
                <a:latin typeface="+mj-lt"/>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pc="-100" dirty="0">
                <a:solidFill>
                  <a:srgbClr val="000000"/>
                </a:solidFill>
                <a:latin typeface="+mj-lt"/>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 A</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，同理可得</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210935" algn="l"/>
              </a:tabLst>
            </a:pP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pc="-100" dirty="0">
                <a:solidFill>
                  <a:srgbClr val="000000"/>
                </a:solidFill>
                <a:latin typeface="+mj-lt"/>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pc="-100" dirty="0">
                <a:solidFill>
                  <a:srgbClr val="000000"/>
                </a:solidFill>
                <a:latin typeface="+mj-lt"/>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 A</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式解得</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 V</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为了探究电流通过导体产生热量与电流大小是否有关，小明同学选择的实验器材有如图甲所示的丙、丁两个完全相同的烧瓶，两个烧瓶口都盖有胶塞并插入相同规格的温度计，烧瓶内装入等质量的煤油和阻值均为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的电热丝（</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电阻值不随温度变化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），调零的电流表、电压不变的电源、导线、滑动变阻器各一个，导线若干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该同学设计的实验电路如图乙所示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0.jpg" descr="id:2147493342;FounderCES"/>
          <p:cNvPicPr/>
          <p:nvPr/>
        </p:nvPicPr>
        <p:blipFill>
          <a:blip r:embed="rId2"/>
          <a:stretch>
            <a:fillRect/>
          </a:stretch>
        </p:blipFill>
        <p:spPr>
          <a:xfrm>
            <a:off x="3613224" y="3540364"/>
            <a:ext cx="2193950" cy="2211768"/>
          </a:xfrm>
          <a:prstGeom prst="rect">
            <a:avLst/>
          </a:prstGeom>
        </p:spPr>
      </p:pic>
      <p:pic>
        <p:nvPicPr>
          <p:cNvPr id="4" name="gyc401.jpg" descr="id:2147493349;FounderCES"/>
          <p:cNvPicPr/>
          <p:nvPr/>
        </p:nvPicPr>
        <p:blipFill>
          <a:blip r:embed="rId3"/>
          <a:stretch>
            <a:fillRect/>
          </a:stretch>
        </p:blipFill>
        <p:spPr>
          <a:xfrm>
            <a:off x="6815286" y="3876524"/>
            <a:ext cx="2088232" cy="1875608"/>
          </a:xfrm>
          <a:prstGeom prst="rect">
            <a:avLst/>
          </a:prstGeom>
        </p:spPr>
      </p:pic>
      <p:sp>
        <p:nvSpPr>
          <p:cNvPr id="6" name="矩形 5"/>
          <p:cNvSpPr/>
          <p:nvPr/>
        </p:nvSpPr>
        <p:spPr>
          <a:xfrm>
            <a:off x="4230421" y="56864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7751390" y="56864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5627094" y="597452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）此实验中将电流通过电热丝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产生热量的多少转换为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若将丙、丁两个烧瓶中液体换成质量相等的水和煤油，</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）利用如上转换完成实验目的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0.jpg" descr="id:2147493342;FounderCES"/>
          <p:cNvPicPr/>
          <p:nvPr/>
        </p:nvPicPr>
        <p:blipFill>
          <a:blip r:embed="rId2"/>
          <a:stretch>
            <a:fillRect/>
          </a:stretch>
        </p:blipFill>
        <p:spPr>
          <a:xfrm>
            <a:off x="5231110" y="2430364"/>
            <a:ext cx="2193950" cy="2211768"/>
          </a:xfrm>
          <a:prstGeom prst="rect">
            <a:avLst/>
          </a:prstGeom>
        </p:spPr>
      </p:pic>
      <p:sp>
        <p:nvSpPr>
          <p:cNvPr id="5" name="矩形 4"/>
          <p:cNvSpPr/>
          <p:nvPr/>
        </p:nvSpPr>
        <p:spPr>
          <a:xfrm>
            <a:off x="5848307" y="45764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307294" y="492676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8367216" y="810336"/>
            <a:ext cx="2659702" cy="461665"/>
          </a:xfrm>
          <a:prstGeom prst="rect">
            <a:avLst/>
          </a:prstGeom>
        </p:spPr>
        <p:txBody>
          <a:bodyPr wrap="none">
            <a:spAutoFit/>
          </a:bodyPr>
          <a:lstStyle/>
          <a:p>
            <a:r>
              <a:rPr lang="zh-CN" altLang="zh-CN" sz="2400">
                <a:cs typeface="Times New Roman" panose="02020603050405020304" pitchFamily="18" charset="0"/>
              </a:rPr>
              <a:t>温度计示数的变化</a:t>
            </a:r>
            <a:endParaRPr lang="zh-CN" altLang="en-US"/>
          </a:p>
        </p:txBody>
      </p:sp>
      <p:sp>
        <p:nvSpPr>
          <p:cNvPr id="9" name="矩形 8"/>
          <p:cNvSpPr/>
          <p:nvPr/>
        </p:nvSpPr>
        <p:spPr>
          <a:xfrm>
            <a:off x="7212166" y="1361194"/>
            <a:ext cx="803425" cy="461665"/>
          </a:xfrm>
          <a:prstGeom prst="rect">
            <a:avLst/>
          </a:prstGeom>
        </p:spPr>
        <p:txBody>
          <a:bodyPr wrap="none">
            <a:spAutoFit/>
          </a:bodyPr>
          <a:lstStyle/>
          <a:p>
            <a:r>
              <a:rPr lang="zh-CN" altLang="zh-CN" sz="2400">
                <a:cs typeface="Times New Roman" panose="02020603050405020304" pitchFamily="18" charset="0"/>
              </a:rPr>
              <a:t>不能</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3963"/>
            <a:ext cx="11485848" cy="1684244"/>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此实验中将电流通过电热丝</a:t>
            </a:r>
            <a:r>
              <a:rPr lang="en-US" altLang="zh-CN" i="1">
                <a:latin typeface="Times New Roman" panose="02020603050405020304" pitchFamily="18" charset="0"/>
                <a:ea typeface="宋体" panose="02010600030101010101" pitchFamily="2" charset="-122"/>
                <a:cs typeface="Times New Roman" panose="02020603050405020304" pitchFamily="18" charset="0"/>
              </a:rPr>
              <a:t>R</a:t>
            </a:r>
            <a:r>
              <a:rPr lang="zh-CN" altLang="zh-CN">
                <a:latin typeface="Times New Roman" panose="02020603050405020304" pitchFamily="18" charset="0"/>
                <a:ea typeface="宋体" panose="02010600030101010101" pitchFamily="2" charset="-122"/>
                <a:cs typeface="Times New Roman" panose="02020603050405020304" pitchFamily="18" charset="0"/>
              </a:rPr>
              <a:t>产生热量的多少转换为温度计示数的变化，若将丙、丁两个烧瓶中液体换成质量相等的水和煤油，根据控制变量法思想不能利用如上转换完成实验目的</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zh-CN" altLang="zh-CN" sz="12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0.jpg" descr="id:2147493342;FounderCES"/>
          <p:cNvPicPr/>
          <p:nvPr/>
        </p:nvPicPr>
        <p:blipFill>
          <a:blip r:embed="rId2"/>
          <a:stretch>
            <a:fillRect/>
          </a:stretch>
        </p:blipFill>
        <p:spPr>
          <a:xfrm>
            <a:off x="5087094" y="2742914"/>
            <a:ext cx="2193950" cy="2211768"/>
          </a:xfrm>
          <a:prstGeom prst="rect">
            <a:avLst/>
          </a:prstGeom>
        </p:spPr>
      </p:pic>
      <p:sp>
        <p:nvSpPr>
          <p:cNvPr id="4" name="矩形 3"/>
          <p:cNvSpPr/>
          <p:nvPr/>
        </p:nvSpPr>
        <p:spPr>
          <a:xfrm>
            <a:off x="5824029" y="487865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5" name="矩形 4"/>
          <p:cNvSpPr/>
          <p:nvPr/>
        </p:nvSpPr>
        <p:spPr>
          <a:xfrm>
            <a:off x="5283016" y="522901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）除了题干所示器材，为了完成该同学的探究实验，还需添加的测量仪器是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0.jpg" descr="id:2147493342;FounderCES"/>
          <p:cNvPicPr/>
          <p:nvPr/>
        </p:nvPicPr>
        <p:blipFill>
          <a:blip r:embed="rId2"/>
          <a:stretch>
            <a:fillRect/>
          </a:stretch>
        </p:blipFill>
        <p:spPr>
          <a:xfrm>
            <a:off x="3469208" y="2084728"/>
            <a:ext cx="2193950" cy="2211768"/>
          </a:xfrm>
          <a:prstGeom prst="rect">
            <a:avLst/>
          </a:prstGeom>
        </p:spPr>
      </p:pic>
      <p:pic>
        <p:nvPicPr>
          <p:cNvPr id="4" name="gyc401.jpg" descr="id:2147493349;FounderCES"/>
          <p:cNvPicPr/>
          <p:nvPr/>
        </p:nvPicPr>
        <p:blipFill>
          <a:blip r:embed="rId3"/>
          <a:stretch>
            <a:fillRect/>
          </a:stretch>
        </p:blipFill>
        <p:spPr>
          <a:xfrm>
            <a:off x="6671270" y="2420888"/>
            <a:ext cx="2088232" cy="1875608"/>
          </a:xfrm>
          <a:prstGeom prst="rect">
            <a:avLst/>
          </a:prstGeom>
        </p:spPr>
      </p:pic>
      <p:sp>
        <p:nvSpPr>
          <p:cNvPr id="5" name="矩形 4"/>
          <p:cNvSpPr/>
          <p:nvPr/>
        </p:nvSpPr>
        <p:spPr>
          <a:xfrm>
            <a:off x="4086405" y="423076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607374" y="423076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483078" y="4518888"/>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893046" y="1360024"/>
            <a:ext cx="803425" cy="461665"/>
          </a:xfrm>
          <a:prstGeom prst="rect">
            <a:avLst/>
          </a:prstGeom>
        </p:spPr>
        <p:txBody>
          <a:bodyPr wrap="none">
            <a:spAutoFit/>
          </a:bodyPr>
          <a:lstStyle/>
          <a:p>
            <a:r>
              <a:rPr lang="zh-CN" altLang="zh-CN" sz="2400">
                <a:cs typeface="Times New Roman" panose="02020603050405020304" pitchFamily="18" charset="0"/>
              </a:rPr>
              <a:t>秒表</a:t>
            </a:r>
            <a:endParaRPr lang="zh-CN" altLang="en-US"/>
          </a:p>
        </p:txBody>
      </p:sp>
      <p:sp>
        <p:nvSpPr>
          <p:cNvPr id="10" name="内容占位符 1"/>
          <p:cNvSpPr txBox="1"/>
          <p:nvPr/>
        </p:nvSpPr>
        <p:spPr bwMode="auto">
          <a:xfrm>
            <a:off x="360854" y="5013176"/>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除了题干所示器材，为了完成该同学的探究实验，还需添加的测量仪器是记录时间的秒表</a:t>
            </a:r>
            <a:r>
              <a:rPr lang="en-US" altLang="zh-CN">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）以下是该同学的主要实验步骤，请你帮她补充完整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将装置丙、滑动变阻器、电流表等电路元件串联接入电路中，将滑动变阻器调到最大阻值；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0.jpg" descr="id:2147493342;FounderCES"/>
          <p:cNvPicPr/>
          <p:nvPr/>
        </p:nvPicPr>
        <p:blipFill>
          <a:blip r:embed="rId2"/>
          <a:stretch>
            <a:fillRect/>
          </a:stretch>
        </p:blipFill>
        <p:spPr>
          <a:xfrm>
            <a:off x="3620558" y="2492896"/>
            <a:ext cx="2193950" cy="2211768"/>
          </a:xfrm>
          <a:prstGeom prst="rect">
            <a:avLst/>
          </a:prstGeom>
        </p:spPr>
      </p:pic>
      <p:pic>
        <p:nvPicPr>
          <p:cNvPr id="4" name="gyc401.jpg" descr="id:2147493349;FounderCES"/>
          <p:cNvPicPr/>
          <p:nvPr/>
        </p:nvPicPr>
        <p:blipFill>
          <a:blip r:embed="rId3"/>
          <a:stretch>
            <a:fillRect/>
          </a:stretch>
        </p:blipFill>
        <p:spPr>
          <a:xfrm>
            <a:off x="6822620" y="2829056"/>
            <a:ext cx="2088232" cy="1875608"/>
          </a:xfrm>
          <a:prstGeom prst="rect">
            <a:avLst/>
          </a:prstGeom>
        </p:spPr>
      </p:pic>
      <p:sp>
        <p:nvSpPr>
          <p:cNvPr id="5" name="矩形 4"/>
          <p:cNvSpPr/>
          <p:nvPr/>
        </p:nvSpPr>
        <p:spPr>
          <a:xfrm>
            <a:off x="4237755" y="46389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758724" y="46389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634428" y="492705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内容占位符 1"/>
          <p:cNvSpPr txBox="1"/>
          <p:nvPr/>
        </p:nvSpPr>
        <p:spPr bwMode="auto">
          <a:xfrm>
            <a:off x="360854" y="53732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以下是该同学的主要实验步骤：将装置丙、滑动变阻器、电流表等电路元件串联接入电路中，将滑动变阻器调到最大阻值；</a:t>
            </a: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210935" algn="l"/>
              </a:tabLst>
            </a:pPr>
            <a:r>
              <a:rPr lang="en-US" altLang="zh-CN" dirty="0">
                <a:solidFill>
                  <a:srgbClr val="00AEEF"/>
                </a:solidFill>
                <a:latin typeface="宋体" panose="02010600030101010101" pitchFamily="2" charset="-122"/>
                <a:cs typeface="Times New Roman" panose="02020603050405020304" pitchFamily="18" charset="0"/>
              </a:rPr>
              <a:t>[</a:t>
            </a:r>
            <a:r>
              <a:rPr lang="zh-CN" altLang="zh-CN" dirty="0">
                <a:solidFill>
                  <a:srgbClr val="00AEEF"/>
                </a:solidFill>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由题图甲可知，小灯泡与滑动变阻器串联，由题意及题图乙中数据可得，当滑动变阻器接入电路的电阻为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时，通过电路的电流为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，由串联电路的电压规律及欧姆定律可得电源电压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；当滑动变阻器接入电路的电阻为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时，电路中的电流</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，根据串联电路的电压规律和欧姆定律可得电源电压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Ω</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68.jpg" descr="id:2147492969;FounderCES"/>
          <p:cNvPicPr/>
          <p:nvPr/>
        </p:nvPicPr>
        <p:blipFill>
          <a:blip r:embed="rId2"/>
          <a:stretch>
            <a:fillRect/>
          </a:stretch>
        </p:blipFill>
        <p:spPr>
          <a:xfrm>
            <a:off x="3790950" y="4127082"/>
            <a:ext cx="2011525" cy="1774514"/>
          </a:xfrm>
          <a:prstGeom prst="rect">
            <a:avLst/>
          </a:prstGeom>
        </p:spPr>
      </p:pic>
      <p:pic>
        <p:nvPicPr>
          <p:cNvPr id="4" name="kk569.jpg" descr="id:2147492976;FounderCES"/>
          <p:cNvPicPr/>
          <p:nvPr/>
        </p:nvPicPr>
        <p:blipFill>
          <a:blip r:embed="rId3"/>
          <a:stretch>
            <a:fillRect/>
          </a:stretch>
        </p:blipFill>
        <p:spPr>
          <a:xfrm>
            <a:off x="6239222" y="4142552"/>
            <a:ext cx="2771593" cy="1784730"/>
          </a:xfrm>
          <a:prstGeom prst="rect">
            <a:avLst/>
          </a:prstGeom>
        </p:spPr>
      </p:pic>
      <p:sp>
        <p:nvSpPr>
          <p:cNvPr id="5" name="矩形 4"/>
          <p:cNvSpPr/>
          <p:nvPr/>
        </p:nvSpPr>
        <p:spPr>
          <a:xfrm>
            <a:off x="4549689" y="587344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796113" y="587344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，调节滑动变阻器滑片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到适当位置，记录电流表的示数为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，观察并记录温度计的示数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，通电时间为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时，记录此时温度计的示数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0.jpg" descr="id:2147493342;FounderCES"/>
          <p:cNvPicPr/>
          <p:nvPr/>
        </p:nvPicPr>
        <p:blipFill>
          <a:blip r:embed="rId2"/>
          <a:stretch>
            <a:fillRect/>
          </a:stretch>
        </p:blipFill>
        <p:spPr>
          <a:xfrm>
            <a:off x="3685232" y="2155036"/>
            <a:ext cx="2193950" cy="2211768"/>
          </a:xfrm>
          <a:prstGeom prst="rect">
            <a:avLst/>
          </a:prstGeom>
        </p:spPr>
      </p:pic>
      <p:pic>
        <p:nvPicPr>
          <p:cNvPr id="4" name="gyc401.jpg" descr="id:2147493349;FounderCES"/>
          <p:cNvPicPr/>
          <p:nvPr/>
        </p:nvPicPr>
        <p:blipFill>
          <a:blip r:embed="rId3"/>
          <a:stretch>
            <a:fillRect/>
          </a:stretch>
        </p:blipFill>
        <p:spPr>
          <a:xfrm>
            <a:off x="6887294" y="2491196"/>
            <a:ext cx="2088232" cy="1875608"/>
          </a:xfrm>
          <a:prstGeom prst="rect">
            <a:avLst/>
          </a:prstGeom>
        </p:spPr>
      </p:pic>
      <p:sp>
        <p:nvSpPr>
          <p:cNvPr id="5" name="矩形 4"/>
          <p:cNvSpPr/>
          <p:nvPr/>
        </p:nvSpPr>
        <p:spPr>
          <a:xfrm>
            <a:off x="4302429" y="430107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823398" y="430107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699102" y="458919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内容占位符 1"/>
          <p:cNvSpPr txBox="1"/>
          <p:nvPr/>
        </p:nvSpPr>
        <p:spPr bwMode="auto">
          <a:xfrm>
            <a:off x="360854" y="50851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，调节滑动变阻器滑片</a:t>
            </a:r>
            <a:r>
              <a:rPr lang="en-US" altLang="zh-CN" i="1">
                <a:latin typeface="Times New Roman" panose="02020603050405020304" pitchFamily="18" charset="0"/>
                <a:ea typeface="宋体" panose="02010600030101010101" pitchFamily="2" charset="-122"/>
                <a:cs typeface="Times New Roman" panose="02020603050405020304" pitchFamily="18" charset="0"/>
              </a:rPr>
              <a:t>P</a:t>
            </a:r>
            <a:r>
              <a:rPr lang="zh-CN" altLang="zh-CN">
                <a:latin typeface="Times New Roman" panose="02020603050405020304" pitchFamily="18" charset="0"/>
                <a:ea typeface="宋体" panose="02010600030101010101" pitchFamily="2" charset="-122"/>
                <a:cs typeface="Times New Roman" panose="02020603050405020304" pitchFamily="18" charset="0"/>
              </a:rPr>
              <a:t>到适当位置，记录电流表的示数为</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，观察并记录温度计的示数</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，通电时间为</a:t>
            </a:r>
            <a:r>
              <a:rPr lang="en-US" altLang="zh-CN">
                <a:latin typeface="Times New Roman" panose="02020603050405020304" pitchFamily="18" charset="0"/>
                <a:ea typeface="宋体" panose="02010600030101010101" pitchFamily="2" charset="-122"/>
                <a:cs typeface="Times New Roman" panose="02020603050405020304" pitchFamily="18" charset="0"/>
              </a:rPr>
              <a:t>2 min</a:t>
            </a:r>
            <a:r>
              <a:rPr lang="zh-CN" altLang="zh-CN">
                <a:latin typeface="Times New Roman" panose="02020603050405020304" pitchFamily="18" charset="0"/>
                <a:ea typeface="宋体" panose="02010600030101010101" pitchFamily="2" charset="-122"/>
                <a:cs typeface="Times New Roman" panose="02020603050405020304" pitchFamily="18" charset="0"/>
              </a:rPr>
              <a:t>时，记录此时温度计的示数</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，断开开关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a:t>
            </a:r>
            <a:endParaRPr lang="en-US" altLang="zh-CN">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用装置丁替换电路中的装置丙，闭合开关，</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，记录电流表的示数为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，观察并记录温度计的示数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，通电时间为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时，记录此时温度计的示数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0.jpg" descr="id:2147493342;FounderCES"/>
          <p:cNvPicPr/>
          <p:nvPr/>
        </p:nvPicPr>
        <p:blipFill>
          <a:blip r:embed="rId2"/>
          <a:stretch>
            <a:fillRect/>
          </a:stretch>
        </p:blipFill>
        <p:spPr>
          <a:xfrm>
            <a:off x="3613224" y="2588784"/>
            <a:ext cx="2193950" cy="2211768"/>
          </a:xfrm>
          <a:prstGeom prst="rect">
            <a:avLst/>
          </a:prstGeom>
        </p:spPr>
      </p:pic>
      <p:pic>
        <p:nvPicPr>
          <p:cNvPr id="4" name="gyc401.jpg" descr="id:2147493349;FounderCES"/>
          <p:cNvPicPr/>
          <p:nvPr/>
        </p:nvPicPr>
        <p:blipFill>
          <a:blip r:embed="rId3"/>
          <a:stretch>
            <a:fillRect/>
          </a:stretch>
        </p:blipFill>
        <p:spPr>
          <a:xfrm>
            <a:off x="6815286" y="2924944"/>
            <a:ext cx="2088232" cy="1875608"/>
          </a:xfrm>
          <a:prstGeom prst="rect">
            <a:avLst/>
          </a:prstGeom>
        </p:spPr>
      </p:pic>
      <p:sp>
        <p:nvSpPr>
          <p:cNvPr id="5" name="矩形 4"/>
          <p:cNvSpPr/>
          <p:nvPr/>
        </p:nvSpPr>
        <p:spPr>
          <a:xfrm>
            <a:off x="4230421" y="473482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751390" y="473482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627094" y="502294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6474502" y="803931"/>
            <a:ext cx="3278462" cy="461665"/>
          </a:xfrm>
          <a:prstGeom prst="rect">
            <a:avLst/>
          </a:prstGeom>
        </p:spPr>
        <p:txBody>
          <a:bodyPr wrap="none">
            <a:spAutoFit/>
          </a:bodyPr>
          <a:lstStyle/>
          <a:p>
            <a:r>
              <a:rPr lang="zh-CN" altLang="zh-CN" sz="2400">
                <a:cs typeface="Times New Roman" panose="02020603050405020304" pitchFamily="18" charset="0"/>
              </a:rPr>
              <a:t>移动滑动变阻器的滑片</a:t>
            </a:r>
            <a:endParaRPr lang="zh-CN" altLang="en-US"/>
          </a:p>
        </p:txBody>
      </p:sp>
      <p:sp>
        <p:nvSpPr>
          <p:cNvPr id="12" name="矩形 11"/>
          <p:cNvSpPr/>
          <p:nvPr/>
        </p:nvSpPr>
        <p:spPr>
          <a:xfrm>
            <a:off x="7622090" y="1275362"/>
            <a:ext cx="338554" cy="579967"/>
          </a:xfrm>
          <a:prstGeom prst="rect">
            <a:avLst/>
          </a:prstGeom>
        </p:spPr>
        <p:txBody>
          <a:bodyPr wrap="none">
            <a:spAutoFit/>
          </a:bodyPr>
          <a:lstStyle/>
          <a:p>
            <a:pPr algn="just">
              <a:lnSpc>
                <a:spcPct val="150000"/>
              </a:lnSpc>
              <a:spcAft>
                <a:spcPts val="0"/>
              </a:spcAft>
              <a:tabLst>
                <a:tab pos="6210935" algn="l"/>
              </a:tabLst>
            </a:pPr>
            <a:r>
              <a:rPr lang="en-US" altLang="zh-CN" sz="2400" dirty="0">
                <a:cs typeface="Times New Roman" panose="02020603050405020304" pitchFamily="18" charset="0"/>
              </a:rPr>
              <a:t>2</a:t>
            </a:r>
            <a:endParaRPr lang="zh-CN" altLang="zh-CN" sz="120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6208"/>
            <a:ext cx="11485848" cy="1684244"/>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用装置丁替换电路中的装置丙，闭合开关，移动滑动变阻器的滑片，记录电流表的示数为</a:t>
            </a:r>
            <a:r>
              <a:rPr lang="en-US" altLang="zh-CN" i="1">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，观察并记录温度计的示数</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，通电时间为</a:t>
            </a:r>
            <a:r>
              <a:rPr lang="en-US" altLang="zh-CN">
                <a:latin typeface="Times New Roman" panose="02020603050405020304" pitchFamily="18" charset="0"/>
                <a:ea typeface="宋体" panose="02010600030101010101" pitchFamily="2" charset="-122"/>
                <a:cs typeface="Times New Roman" panose="02020603050405020304" pitchFamily="18" charset="0"/>
              </a:rPr>
              <a:t>2 min</a:t>
            </a:r>
            <a:r>
              <a:rPr lang="zh-CN" altLang="zh-CN">
                <a:latin typeface="Times New Roman" panose="02020603050405020304" pitchFamily="18" charset="0"/>
                <a:ea typeface="宋体" panose="02010600030101010101" pitchFamily="2" charset="-122"/>
                <a:cs typeface="Times New Roman" panose="02020603050405020304" pitchFamily="18" charset="0"/>
              </a:rPr>
              <a:t>时，记录此时温度计的示数</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，断开开关</a:t>
            </a:r>
            <a:r>
              <a:rPr lang="en-US" altLang="zh-CN">
                <a:latin typeface="Times New Roman" panose="02020603050405020304" pitchFamily="18" charset="0"/>
                <a:ea typeface="宋体" panose="02010600030101010101" pitchFamily="2" charset="-122"/>
                <a:cs typeface="Times New Roman" panose="02020603050405020304" pitchFamily="18" charset="0"/>
              </a:rPr>
              <a:t>S</a:t>
            </a:r>
            <a:r>
              <a:rPr lang="zh-CN"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0.jpg" descr="id:2147493342;FounderCES"/>
          <p:cNvPicPr/>
          <p:nvPr/>
        </p:nvPicPr>
        <p:blipFill>
          <a:blip r:embed="rId2"/>
          <a:stretch>
            <a:fillRect/>
          </a:stretch>
        </p:blipFill>
        <p:spPr>
          <a:xfrm>
            <a:off x="3397200" y="2866864"/>
            <a:ext cx="2193950" cy="2211768"/>
          </a:xfrm>
          <a:prstGeom prst="rect">
            <a:avLst/>
          </a:prstGeom>
        </p:spPr>
      </p:pic>
      <p:pic>
        <p:nvPicPr>
          <p:cNvPr id="4" name="gyc401.jpg" descr="id:2147493349;FounderCES"/>
          <p:cNvPicPr/>
          <p:nvPr/>
        </p:nvPicPr>
        <p:blipFill>
          <a:blip r:embed="rId3"/>
          <a:stretch>
            <a:fillRect/>
          </a:stretch>
        </p:blipFill>
        <p:spPr>
          <a:xfrm>
            <a:off x="6599262" y="3203024"/>
            <a:ext cx="2088232" cy="1875608"/>
          </a:xfrm>
          <a:prstGeom prst="rect">
            <a:avLst/>
          </a:prstGeom>
        </p:spPr>
      </p:pic>
      <p:sp>
        <p:nvSpPr>
          <p:cNvPr id="5" name="矩形 4"/>
          <p:cNvSpPr/>
          <p:nvPr/>
        </p:nvSpPr>
        <p:spPr>
          <a:xfrm>
            <a:off x="4014397" y="50129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535366" y="50129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411070" y="530102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利用公式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用测量的物理量的符号表示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）计算出每次实验中煤油升高的温度，并记录在表格中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0.jpg" descr="id:2147493342;FounderCES"/>
          <p:cNvPicPr/>
          <p:nvPr/>
        </p:nvPicPr>
        <p:blipFill>
          <a:blip r:embed="rId2"/>
          <a:stretch>
            <a:fillRect/>
          </a:stretch>
        </p:blipFill>
        <p:spPr>
          <a:xfrm>
            <a:off x="3685232" y="2155036"/>
            <a:ext cx="2193950" cy="2211768"/>
          </a:xfrm>
          <a:prstGeom prst="rect">
            <a:avLst/>
          </a:prstGeom>
        </p:spPr>
      </p:pic>
      <p:pic>
        <p:nvPicPr>
          <p:cNvPr id="4" name="gyc401.jpg" descr="id:2147493349;FounderCES"/>
          <p:cNvPicPr/>
          <p:nvPr/>
        </p:nvPicPr>
        <p:blipFill>
          <a:blip r:embed="rId3"/>
          <a:stretch>
            <a:fillRect/>
          </a:stretch>
        </p:blipFill>
        <p:spPr>
          <a:xfrm>
            <a:off x="6887294" y="2491196"/>
            <a:ext cx="2088232" cy="1875608"/>
          </a:xfrm>
          <a:prstGeom prst="rect">
            <a:avLst/>
          </a:prstGeom>
        </p:spPr>
      </p:pic>
      <p:sp>
        <p:nvSpPr>
          <p:cNvPr id="5" name="矩形 4"/>
          <p:cNvSpPr/>
          <p:nvPr/>
        </p:nvSpPr>
        <p:spPr>
          <a:xfrm>
            <a:off x="4302429" y="430107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823398" y="430107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699102" y="458919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4" name="矩形 13"/>
          <p:cNvSpPr/>
          <p:nvPr/>
        </p:nvSpPr>
        <p:spPr>
          <a:xfrm>
            <a:off x="2843537" y="648736"/>
            <a:ext cx="766557" cy="576248"/>
          </a:xfrm>
          <a:prstGeom prst="rect">
            <a:avLst/>
          </a:prstGeom>
        </p:spPr>
        <p:txBody>
          <a:bodyPr wrap="none">
            <a:spAutoFit/>
          </a:bodyPr>
          <a:lstStyle/>
          <a:p>
            <a:pPr algn="just">
              <a:lnSpc>
                <a:spcPct val="150000"/>
              </a:lnSpc>
              <a:spcAft>
                <a:spcPts val="0"/>
              </a:spcAft>
              <a:tabLst>
                <a:tab pos="6210935" algn="l"/>
              </a:tabLst>
            </a:pPr>
            <a:r>
              <a:rPr lang="en-US" altLang="zh-CN" sz="2400" i="1">
                <a:cs typeface="Times New Roman" panose="02020603050405020304" pitchFamily="18" charset="0"/>
              </a:rPr>
              <a:t>t</a:t>
            </a:r>
            <a:r>
              <a:rPr lang="zh-CN" altLang="zh-CN" sz="2400">
                <a:cs typeface="Times New Roman" panose="02020603050405020304" pitchFamily="18" charset="0"/>
              </a:rPr>
              <a:t>－</a:t>
            </a:r>
            <a:r>
              <a:rPr lang="en-US" altLang="zh-CN" sz="2400" i="1">
                <a:cs typeface="Times New Roman" panose="02020603050405020304" pitchFamily="18" charset="0"/>
              </a:rPr>
              <a:t>t</a:t>
            </a:r>
            <a:r>
              <a:rPr lang="en-US" altLang="zh-CN" sz="2400" baseline="-25000">
                <a:cs typeface="Times New Roman" panose="02020603050405020304" pitchFamily="18" charset="0"/>
              </a:rPr>
              <a:t>0</a:t>
            </a:r>
            <a:endParaRPr lang="zh-CN" altLang="zh-CN" sz="1200">
              <a:solidFill>
                <a:srgbClr val="000000"/>
              </a:solidFill>
              <a:cs typeface="Times New Roman" panose="02020603050405020304" pitchFamily="18" charset="0"/>
            </a:endParaRPr>
          </a:p>
        </p:txBody>
      </p:sp>
      <p:sp>
        <p:nvSpPr>
          <p:cNvPr id="15" name="内容占位符 1"/>
          <p:cNvSpPr txBox="1"/>
          <p:nvPr/>
        </p:nvSpPr>
        <p:spPr bwMode="auto">
          <a:xfrm>
            <a:off x="360854" y="508500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利用公式</a:t>
            </a:r>
            <a:r>
              <a:rPr lang="en-US" altLang="zh-CN">
                <a:latin typeface="Times New Roman" panose="02020603050405020304" pitchFamily="18" charset="0"/>
                <a:ea typeface="宋体" panose="02010600030101010101" pitchFamily="2" charset="-122"/>
                <a:cs typeface="Times New Roman" panose="02020603050405020304" pitchFamily="18" charset="0"/>
              </a:rPr>
              <a:t>Δ</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latin typeface="Times New Roman" panose="02020603050405020304" pitchFamily="18" charset="0"/>
                <a:ea typeface="宋体" panose="02010600030101010101" pitchFamily="2" charset="-122"/>
                <a:cs typeface="Times New Roman" panose="02020603050405020304" pitchFamily="18" charset="0"/>
              </a:rPr>
              <a:t>0</a:t>
            </a:r>
            <a:r>
              <a:rPr lang="zh-CN" altLang="zh-CN">
                <a:latin typeface="Times New Roman" panose="02020603050405020304" pitchFamily="18" charset="0"/>
                <a:ea typeface="宋体" panose="02010600030101010101" pitchFamily="2" charset="-122"/>
                <a:cs typeface="Times New Roman" panose="02020603050405020304" pitchFamily="18" charset="0"/>
              </a:rPr>
              <a:t>计算出每次实验中煤油升高的温度，并记录在表格中</a:t>
            </a:r>
            <a:r>
              <a:rPr lang="en-US" altLang="zh-CN">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4240"/>
            <a:ext cx="11485848" cy="576248"/>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）请帮助该同学设计一个记录实验数据的表格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0.jpg" descr="id:2147493342;FounderCES"/>
          <p:cNvPicPr/>
          <p:nvPr/>
        </p:nvPicPr>
        <p:blipFill>
          <a:blip r:embed="rId2"/>
          <a:stretch>
            <a:fillRect/>
          </a:stretch>
        </p:blipFill>
        <p:spPr>
          <a:xfrm>
            <a:off x="3757240" y="2146784"/>
            <a:ext cx="2193950" cy="2211768"/>
          </a:xfrm>
          <a:prstGeom prst="rect">
            <a:avLst/>
          </a:prstGeom>
        </p:spPr>
      </p:pic>
      <p:pic>
        <p:nvPicPr>
          <p:cNvPr id="4" name="gyc401.jpg" descr="id:2147493349;FounderCES"/>
          <p:cNvPicPr/>
          <p:nvPr/>
        </p:nvPicPr>
        <p:blipFill>
          <a:blip r:embed="rId3"/>
          <a:stretch>
            <a:fillRect/>
          </a:stretch>
        </p:blipFill>
        <p:spPr>
          <a:xfrm>
            <a:off x="6959302" y="2482944"/>
            <a:ext cx="2088232" cy="1875608"/>
          </a:xfrm>
          <a:prstGeom prst="rect">
            <a:avLst/>
          </a:prstGeom>
        </p:spPr>
      </p:pic>
      <p:sp>
        <p:nvSpPr>
          <p:cNvPr id="5" name="矩形 4"/>
          <p:cNvSpPr/>
          <p:nvPr/>
        </p:nvSpPr>
        <p:spPr>
          <a:xfrm>
            <a:off x="4374437" y="429282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895406" y="429282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771110" y="458094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1" name="矩形 10"/>
          <p:cNvSpPr/>
          <p:nvPr/>
        </p:nvSpPr>
        <p:spPr>
          <a:xfrm>
            <a:off x="369669" y="1960488"/>
            <a:ext cx="1112805" cy="461665"/>
          </a:xfrm>
          <a:prstGeom prst="rect">
            <a:avLst/>
          </a:prstGeom>
        </p:spPr>
        <p:txBody>
          <a:bodyPr wrap="none">
            <a:spAutoFit/>
          </a:bodyPr>
          <a:lstStyle/>
          <a:p>
            <a:r>
              <a:rPr lang="zh-CN" altLang="zh-CN" sz="2400">
                <a:cs typeface="Times New Roman" panose="02020603050405020304" pitchFamily="18" charset="0"/>
              </a:rPr>
              <a:t>见</a:t>
            </a:r>
            <a:r>
              <a:rPr lang="zh-CN" altLang="zh-CN" sz="2400">
                <a:ea typeface="黑体" panose="02010609060101010101" pitchFamily="49" charset="-122"/>
                <a:cs typeface="Times New Roman" panose="02020603050405020304" pitchFamily="18" charset="0"/>
              </a:rPr>
              <a:t>解析</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记录实验数据的表格：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箭头右.eps" descr="id:2147493945;FounderCES"/>
          <p:cNvPicPr/>
          <p:nvPr/>
        </p:nvPicPr>
        <p:blipFill>
          <a:blip r:embed="rId2"/>
          <a:stretch>
            <a:fillRect/>
          </a:stretch>
        </p:blipFill>
        <p:spPr>
          <a:xfrm>
            <a:off x="1572125" y="1308417"/>
            <a:ext cx="447801" cy="353437"/>
          </a:xfrm>
          <a:prstGeom prst="rect">
            <a:avLst/>
          </a:prstGeom>
        </p:spPr>
      </p:pic>
      <p:sp>
        <p:nvSpPr>
          <p:cNvPr id="7" name="矩形 6"/>
          <p:cNvSpPr/>
          <p:nvPr/>
        </p:nvSpPr>
        <p:spPr>
          <a:xfrm>
            <a:off x="1702718" y="1573931"/>
            <a:ext cx="6935638" cy="576248"/>
          </a:xfrm>
          <a:prstGeom prst="rect">
            <a:avLst/>
          </a:prstGeom>
        </p:spPr>
        <p:txBody>
          <a:bodyPr wrap="square">
            <a:spAutoFit/>
          </a:bodyPr>
          <a:lstStyle/>
          <a:p>
            <a:pPr lvl="0" algn="just" eaLnBrk="1">
              <a:lnSpc>
                <a:spcPct val="150000"/>
              </a:lnSpc>
              <a:spcBef>
                <a:spcPts val="0"/>
              </a:spcBef>
              <a:spcAft>
                <a:spcPts val="0"/>
              </a:spcAft>
              <a:tabLst>
                <a:tab pos="6210935" algn="l"/>
              </a:tabLst>
            </a:pPr>
            <a:r>
              <a:rPr lang="zh-CN" altLang="zh-CN" sz="2400" b="0">
                <a:solidFill>
                  <a:srgbClr val="00B0F0"/>
                </a:solidFill>
                <a:ea typeface="楷体" panose="02010609060101010101" pitchFamily="49" charset="-122"/>
                <a:cs typeface="Times New Roman" panose="02020603050405020304" pitchFamily="18" charset="0"/>
              </a:rPr>
              <a:t>记录实验数据不要忘了加相应物理量的国际单位</a:t>
            </a:r>
            <a:endParaRPr lang="zh-CN" altLang="zh-CN" sz="1200" b="0">
              <a:solidFill>
                <a:srgbClr val="00B0F0"/>
              </a:solidFill>
              <a:cs typeface="Times New Roman" panose="02020603050405020304" pitchFamily="18" charset="0"/>
            </a:endParaRPr>
          </a:p>
        </p:txBody>
      </p:sp>
      <p:graphicFrame>
        <p:nvGraphicFramePr>
          <p:cNvPr id="9" name="表格 8"/>
          <p:cNvGraphicFramePr>
            <a:graphicFrameLocks noGrp="1"/>
          </p:cNvGraphicFramePr>
          <p:nvPr/>
        </p:nvGraphicFramePr>
        <p:xfrm>
          <a:off x="478582" y="2242368"/>
          <a:ext cx="11368121" cy="1445071"/>
        </p:xfrm>
        <a:graphic>
          <a:graphicData uri="http://schemas.openxmlformats.org/drawingml/2006/table">
            <a:tbl>
              <a:tblPr firstRow="1" firstCol="1" bandRow="1"/>
              <a:tblGrid>
                <a:gridCol w="1827020">
                  <a:extLst>
                    <a:ext uri="{9D8B030D-6E8A-4147-A177-3AD203B41FA5}">
                      <a16:colId xmlns:a16="http://schemas.microsoft.com/office/drawing/2014/main" val="20000"/>
                    </a:ext>
                  </a:extLst>
                </a:gridCol>
                <a:gridCol w="2436026">
                  <a:extLst>
                    <a:ext uri="{9D8B030D-6E8A-4147-A177-3AD203B41FA5}">
                      <a16:colId xmlns:a16="http://schemas.microsoft.com/office/drawing/2014/main" val="20001"/>
                    </a:ext>
                  </a:extLst>
                </a:gridCol>
                <a:gridCol w="1827020">
                  <a:extLst>
                    <a:ext uri="{9D8B030D-6E8A-4147-A177-3AD203B41FA5}">
                      <a16:colId xmlns:a16="http://schemas.microsoft.com/office/drawing/2014/main" val="20002"/>
                    </a:ext>
                  </a:extLst>
                </a:gridCol>
                <a:gridCol w="1827020">
                  <a:extLst>
                    <a:ext uri="{9D8B030D-6E8A-4147-A177-3AD203B41FA5}">
                      <a16:colId xmlns:a16="http://schemas.microsoft.com/office/drawing/2014/main" val="20003"/>
                    </a:ext>
                  </a:extLst>
                </a:gridCol>
                <a:gridCol w="3451035">
                  <a:extLst>
                    <a:ext uri="{9D8B030D-6E8A-4147-A177-3AD203B41FA5}">
                      <a16:colId xmlns:a16="http://schemas.microsoft.com/office/drawing/2014/main" val="20004"/>
                    </a:ext>
                  </a:extLst>
                </a:gridCol>
              </a:tblGrid>
              <a:tr h="479235">
                <a:tc>
                  <a:txBody>
                    <a:bodyPr/>
                    <a:lstStyle/>
                    <a:p>
                      <a:pPr algn="ctr" hangingPunct="0">
                        <a:lnSpc>
                          <a:spcPct val="150000"/>
                        </a:lnSpc>
                        <a:spcAft>
                          <a:spcPts val="0"/>
                        </a:spcAft>
                        <a:tabLst>
                          <a:tab pos="621093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电流大小</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初温</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末温</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升高的温度</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482918">
                <a:tc>
                  <a:txBody>
                    <a:bodyPr/>
                    <a:lstStyle/>
                    <a:p>
                      <a:pPr algn="ctr" hangingPunct="0">
                        <a:lnSpc>
                          <a:spcPct val="150000"/>
                        </a:lnSpc>
                        <a:spcAft>
                          <a:spcPts val="0"/>
                        </a:spcAft>
                        <a:tabLst>
                          <a:tab pos="621093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2918">
                <a:tc>
                  <a:txBody>
                    <a:bodyPr/>
                    <a:lstStyle/>
                    <a:p>
                      <a:pPr algn="ctr" hangingPunct="0">
                        <a:lnSpc>
                          <a:spcPct val="150000"/>
                        </a:lnSpc>
                        <a:spcAft>
                          <a:spcPts val="0"/>
                        </a:spcAft>
                        <a:tabLst>
                          <a:tab pos="621093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11" name="gyc400.jpg" descr="id:2147493342;FounderCES"/>
          <p:cNvPicPr/>
          <p:nvPr/>
        </p:nvPicPr>
        <p:blipFill>
          <a:blip r:embed="rId3"/>
          <a:stretch>
            <a:fillRect/>
          </a:stretch>
        </p:blipFill>
        <p:spPr>
          <a:xfrm>
            <a:off x="3466970" y="4046110"/>
            <a:ext cx="1934692" cy="1950404"/>
          </a:xfrm>
          <a:prstGeom prst="rect">
            <a:avLst/>
          </a:prstGeom>
        </p:spPr>
      </p:pic>
      <p:pic>
        <p:nvPicPr>
          <p:cNvPr id="12" name="gyc401.jpg" descr="id:2147493349;FounderCES"/>
          <p:cNvPicPr/>
          <p:nvPr/>
        </p:nvPicPr>
        <p:blipFill>
          <a:blip r:embed="rId4"/>
          <a:stretch>
            <a:fillRect/>
          </a:stretch>
        </p:blipFill>
        <p:spPr>
          <a:xfrm>
            <a:off x="6723406" y="4273436"/>
            <a:ext cx="1841466" cy="1653968"/>
          </a:xfrm>
          <a:prstGeom prst="rect">
            <a:avLst/>
          </a:prstGeom>
        </p:spPr>
      </p:pic>
      <p:sp>
        <p:nvSpPr>
          <p:cNvPr id="13" name="矩形 12"/>
          <p:cNvSpPr/>
          <p:nvPr/>
        </p:nvSpPr>
        <p:spPr>
          <a:xfrm>
            <a:off x="3976313" y="582681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dirty="0">
                <a:solidFill>
                  <a:srgbClr val="000000"/>
                </a:solidFill>
                <a:ea typeface="楷体" panose="02010609060101010101" pitchFamily="49" charset="-122"/>
                <a:cs typeface="Times New Roman" panose="02020603050405020304" pitchFamily="18" charset="0"/>
              </a:rPr>
              <a:t>甲</a:t>
            </a:r>
            <a:endParaRPr lang="zh-CN" altLang="zh-CN" sz="1200" b="0" dirty="0">
              <a:solidFill>
                <a:srgbClr val="000000"/>
              </a:solidFill>
              <a:cs typeface="Times New Roman" panose="02020603050405020304" pitchFamily="18" charset="0"/>
            </a:endParaRPr>
          </a:p>
        </p:txBody>
      </p:sp>
      <p:sp>
        <p:nvSpPr>
          <p:cNvPr id="14" name="矩形 13"/>
          <p:cNvSpPr/>
          <p:nvPr/>
        </p:nvSpPr>
        <p:spPr>
          <a:xfrm>
            <a:off x="7497282" y="582681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5" name="矩形 14"/>
          <p:cNvSpPr/>
          <p:nvPr/>
        </p:nvSpPr>
        <p:spPr>
          <a:xfrm>
            <a:off x="5147334" y="603111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）若只用以上提供的装置和器材，</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）探究电流通过导体产生热量与电阻大小是否有关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0.jpg" descr="id:2147493342;FounderCES"/>
          <p:cNvPicPr/>
          <p:nvPr/>
        </p:nvPicPr>
        <p:blipFill>
          <a:blip r:embed="rId2"/>
          <a:stretch>
            <a:fillRect/>
          </a:stretch>
        </p:blipFill>
        <p:spPr>
          <a:xfrm>
            <a:off x="3613224" y="2000054"/>
            <a:ext cx="2193950" cy="2211768"/>
          </a:xfrm>
          <a:prstGeom prst="rect">
            <a:avLst/>
          </a:prstGeom>
        </p:spPr>
      </p:pic>
      <p:pic>
        <p:nvPicPr>
          <p:cNvPr id="4" name="gyc401.jpg" descr="id:2147493349;FounderCES"/>
          <p:cNvPicPr/>
          <p:nvPr/>
        </p:nvPicPr>
        <p:blipFill>
          <a:blip r:embed="rId3"/>
          <a:stretch>
            <a:fillRect/>
          </a:stretch>
        </p:blipFill>
        <p:spPr>
          <a:xfrm>
            <a:off x="6815286" y="2336214"/>
            <a:ext cx="2088232" cy="1875608"/>
          </a:xfrm>
          <a:prstGeom prst="rect">
            <a:avLst/>
          </a:prstGeom>
        </p:spPr>
      </p:pic>
      <p:sp>
        <p:nvSpPr>
          <p:cNvPr id="5" name="矩形 4"/>
          <p:cNvSpPr/>
          <p:nvPr/>
        </p:nvSpPr>
        <p:spPr>
          <a:xfrm>
            <a:off x="4230421" y="414609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751390" y="414609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627094" y="443421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5600718" y="702160"/>
            <a:ext cx="803425"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不能</a:t>
            </a:r>
            <a:endParaRPr lang="zh-CN" altLang="zh-CN" sz="1200">
              <a:solidFill>
                <a:srgbClr val="000000"/>
              </a:solidFill>
              <a:cs typeface="Times New Roman" panose="02020603050405020304" pitchFamily="18" charset="0"/>
            </a:endParaRPr>
          </a:p>
        </p:txBody>
      </p:sp>
      <p:sp>
        <p:nvSpPr>
          <p:cNvPr id="10" name="内容占位符 1"/>
          <p:cNvSpPr txBox="1"/>
          <p:nvPr/>
        </p:nvSpPr>
        <p:spPr bwMode="auto">
          <a:xfrm>
            <a:off x="360854" y="494116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若只用以上提供的装置和器材，不能探究电流通过导体产生热量与电阻大小是否有关，因为只有两个相等的电阻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，不能改变电阻的大小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6023893"/>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如图所示是某探究小组在科技节上设计的保温箱的原理图，图中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是温度传感器，电阻不计，相当于一个开关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传感器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的电热丝串联接在电源电压为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的电路中（</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电热丝阻值不随温度变化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当保温箱内温度达到某一设定值时，传感器发出信号，并断开电源，停止加热；当温度低于某一设定值时，传感器发出信号，并接通电源，开始加热，从而使保温箱内的温度保持在一定范围内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）电热丝发热利用了电流的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效应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电热丝要选用电阻较</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、熔点较高的材料来做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84.jpg" descr="id:2147493356;FounderCES"/>
          <p:cNvPicPr/>
          <p:nvPr/>
        </p:nvPicPr>
        <p:blipFill>
          <a:blip r:embed="rId2"/>
          <a:stretch>
            <a:fillRect/>
          </a:stretch>
        </p:blipFill>
        <p:spPr>
          <a:xfrm>
            <a:off x="4726317" y="3447584"/>
            <a:ext cx="2737777" cy="1642666"/>
          </a:xfrm>
          <a:prstGeom prst="rect">
            <a:avLst/>
          </a:prstGeom>
        </p:spPr>
      </p:pic>
      <p:sp>
        <p:nvSpPr>
          <p:cNvPr id="5" name="矩形 4"/>
          <p:cNvSpPr/>
          <p:nvPr/>
        </p:nvSpPr>
        <p:spPr>
          <a:xfrm>
            <a:off x="5315742" y="503176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4591830" y="5554072"/>
            <a:ext cx="494046" cy="461665"/>
          </a:xfrm>
          <a:prstGeom prst="rect">
            <a:avLst/>
          </a:prstGeom>
        </p:spPr>
        <p:txBody>
          <a:bodyPr wrap="none">
            <a:spAutoFit/>
          </a:bodyPr>
          <a:lstStyle/>
          <a:p>
            <a:r>
              <a:rPr lang="zh-CN" altLang="zh-CN" sz="2400">
                <a:cs typeface="Times New Roman" panose="02020603050405020304" pitchFamily="18" charset="0"/>
              </a:rPr>
              <a:t>热</a:t>
            </a:r>
            <a:endParaRPr lang="zh-CN" altLang="en-US"/>
          </a:p>
        </p:txBody>
      </p:sp>
      <p:sp>
        <p:nvSpPr>
          <p:cNvPr id="8" name="矩形 7"/>
          <p:cNvSpPr/>
          <p:nvPr/>
        </p:nvSpPr>
        <p:spPr>
          <a:xfrm>
            <a:off x="8745592" y="5537672"/>
            <a:ext cx="494046" cy="461665"/>
          </a:xfrm>
          <a:prstGeom prst="rect">
            <a:avLst/>
          </a:prstGeom>
        </p:spPr>
        <p:txBody>
          <a:bodyPr wrap="none">
            <a:spAutoFit/>
          </a:bodyPr>
          <a:lstStyle/>
          <a:p>
            <a:r>
              <a:rPr lang="zh-CN" altLang="zh-CN" sz="2400">
                <a:cs typeface="Times New Roman" panose="02020603050405020304" pitchFamily="18" charset="0"/>
              </a:rPr>
              <a:t>大</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245"/>
            <a:ext cx="11485848" cy="1684244"/>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电热丝通电时，把电能转化为内能，所以电热丝发热利用了电流的热效应；根据焦耳定律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可知，当电流和通电时间相同时，电阻越大，发热越多，所以电热丝要选用电阻较大、熔点较高的材料来做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84.jpg" descr="id:2147493356;FounderCES"/>
          <p:cNvPicPr/>
          <p:nvPr/>
        </p:nvPicPr>
        <p:blipFill>
          <a:blip r:embed="rId2"/>
          <a:stretch>
            <a:fillRect/>
          </a:stretch>
        </p:blipFill>
        <p:spPr>
          <a:xfrm>
            <a:off x="4799062" y="3212792"/>
            <a:ext cx="2737777" cy="1642666"/>
          </a:xfrm>
          <a:prstGeom prst="rect">
            <a:avLst/>
          </a:prstGeom>
        </p:spPr>
      </p:pic>
      <p:sp>
        <p:nvSpPr>
          <p:cNvPr id="4" name="矩形 3"/>
          <p:cNvSpPr/>
          <p:nvPr/>
        </p:nvSpPr>
        <p:spPr>
          <a:xfrm>
            <a:off x="5388487" y="4796968"/>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）电路工作时，通过电热丝的电流是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，电热丝工作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84.jpg" descr="id:2147493356;FounderCES"/>
          <p:cNvPicPr/>
          <p:nvPr/>
        </p:nvPicPr>
        <p:blipFill>
          <a:blip r:embed="rId2"/>
          <a:stretch>
            <a:fillRect/>
          </a:stretch>
        </p:blipFill>
        <p:spPr>
          <a:xfrm>
            <a:off x="5015086" y="1876366"/>
            <a:ext cx="2737777" cy="1642666"/>
          </a:xfrm>
          <a:prstGeom prst="rect">
            <a:avLst/>
          </a:prstGeom>
        </p:spPr>
      </p:pic>
      <p:sp>
        <p:nvSpPr>
          <p:cNvPr id="4" name="矩形 3"/>
          <p:cNvSpPr/>
          <p:nvPr/>
        </p:nvSpPr>
        <p:spPr>
          <a:xfrm>
            <a:off x="5604511" y="3460542"/>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6121362" y="832296"/>
            <a:ext cx="723275" cy="461665"/>
          </a:xfrm>
          <a:prstGeom prst="rect">
            <a:avLst/>
          </a:prstGeom>
        </p:spPr>
        <p:txBody>
          <a:bodyPr wrap="none">
            <a:spAutoFit/>
          </a:bodyPr>
          <a:lstStyle/>
          <a:p>
            <a:r>
              <a:rPr lang="en-US" altLang="zh-CN" sz="2400"/>
              <a:t>0.75</a:t>
            </a:r>
            <a:endParaRPr lang="zh-CN" altLang="en-US"/>
          </a:p>
        </p:txBody>
      </p:sp>
      <p:sp>
        <p:nvSpPr>
          <p:cNvPr id="8" name="矩形 7"/>
          <p:cNvSpPr/>
          <p:nvPr/>
        </p:nvSpPr>
        <p:spPr>
          <a:xfrm>
            <a:off x="574363" y="1409693"/>
            <a:ext cx="877163" cy="461665"/>
          </a:xfrm>
          <a:prstGeom prst="rect">
            <a:avLst/>
          </a:prstGeom>
        </p:spPr>
        <p:txBody>
          <a:bodyPr wrap="none">
            <a:spAutoFit/>
          </a:bodyPr>
          <a:lstStyle/>
          <a:p>
            <a:r>
              <a:rPr lang="en-US" altLang="zh-CN" sz="2400"/>
              <a:t>1 080</a:t>
            </a:r>
            <a:endParaRPr lang="zh-CN" altLang="en-US"/>
          </a:p>
        </p:txBody>
      </p:sp>
      <mc:AlternateContent xmlns:mc="http://schemas.openxmlformats.org/markup-compatibility/2006">
        <mc:Choice xmlns:a14="http://schemas.microsoft.com/office/drawing/2010/main" Requires="a14">
          <p:sp>
            <p:nvSpPr>
              <p:cNvPr id="9" name="内容占位符 1"/>
              <p:cNvSpPr txBox="1"/>
              <p:nvPr/>
            </p:nvSpPr>
            <p:spPr bwMode="auto">
              <a:xfrm>
                <a:off x="378438" y="3933056"/>
                <a:ext cx="11485848" cy="137646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电路工作时的电流</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24</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32</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；电热丝工作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消耗的电能</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 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1 080 J</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p:sp>
            <p:nvSpPr>
              <p:cNvPr id="9" name="内容占位符 1"/>
              <p:cNvSpPr txBox="1">
                <a:spLocks noRot="1" noChangeAspect="1" noMove="1" noResize="1" noEditPoints="1" noAdjustHandles="1" noChangeArrowheads="1" noChangeShapeType="1" noTextEdit="1"/>
              </p:cNvSpPr>
              <p:nvPr/>
            </p:nvSpPr>
            <p:spPr bwMode="auto">
              <a:xfrm>
                <a:off x="378438" y="3933056"/>
                <a:ext cx="11485848" cy="1376467"/>
              </a:xfrm>
              <a:prstGeom prst="rect">
                <a:avLst/>
              </a:prstGeom>
              <a:blipFill>
                <a:blip r:embed="rId3"/>
                <a:stretch>
                  <a:fillRect l="-796" r="-849" b="-929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430042"/>
              </a:xfrm>
            </p:spPr>
            <p:txBody>
              <a:bodyPr/>
              <a:lstStyle/>
              <a:p>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由题意可得，要保证电路安全且小灯泡正常发光，则通过小灯泡的电流最大为其额定电流，结合上述分析可知，小灯泡的额定电流为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，额定电压为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，则小灯泡的额定功率为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正确；电源电压不变，当电路中电流最小时，总功率最小，由题图乙可知电路中最小电流为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，此时滑动变阻器接入电路的阻值为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内滑动变阻器消耗的电能为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nor/>
                          </m:rPr>
                          <a:rPr lang="zh-CN" altLang="zh-CN"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小</m:t>
                        </m:r>
                      </m:sub>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oMath>
                </a14:m>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滑大</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430042"/>
              </a:xfrm>
              <a:blipFill rotWithShape="1">
                <a:blip r:embed="rId2"/>
                <a:stretch>
                  <a:fillRect l="-2" t="-18" r="1" b="-2154"/>
                </a:stretch>
              </a:blipFill>
            </p:spPr>
            <p:txBody>
              <a:bodyPr/>
              <a:lstStyle/>
              <a:p>
                <a:r>
                  <a:rPr lang="zh-CN" altLang="en-US">
                    <a:noFill/>
                  </a:rPr>
                  <a:t> </a:t>
                </a:r>
              </a:p>
            </p:txBody>
          </p:sp>
        </mc:Fallback>
      </mc:AlternateContent>
      <p:pic>
        <p:nvPicPr>
          <p:cNvPr id="3" name="kk568.jpg" descr="id:2147492969;FounderCES"/>
          <p:cNvPicPr/>
          <p:nvPr/>
        </p:nvPicPr>
        <p:blipFill>
          <a:blip r:embed="rId3"/>
          <a:stretch>
            <a:fillRect/>
          </a:stretch>
        </p:blipFill>
        <p:spPr>
          <a:xfrm>
            <a:off x="4078982" y="4205618"/>
            <a:ext cx="2011525" cy="1774514"/>
          </a:xfrm>
          <a:prstGeom prst="rect">
            <a:avLst/>
          </a:prstGeom>
        </p:spPr>
      </p:pic>
      <p:pic>
        <p:nvPicPr>
          <p:cNvPr id="4" name="kk569.jpg" descr="id:2147492976;FounderCES"/>
          <p:cNvPicPr/>
          <p:nvPr/>
        </p:nvPicPr>
        <p:blipFill>
          <a:blip r:embed="rId4"/>
          <a:stretch>
            <a:fillRect/>
          </a:stretch>
        </p:blipFill>
        <p:spPr>
          <a:xfrm>
            <a:off x="6527254" y="4221088"/>
            <a:ext cx="2771593" cy="1784730"/>
          </a:xfrm>
          <a:prstGeom prst="rect">
            <a:avLst/>
          </a:prstGeom>
        </p:spPr>
      </p:pic>
      <p:sp>
        <p:nvSpPr>
          <p:cNvPr id="5" name="矩形 4"/>
          <p:cNvSpPr/>
          <p:nvPr/>
        </p:nvSpPr>
        <p:spPr>
          <a:xfrm>
            <a:off x="4837721" y="595198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8084145" y="595198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）为了保证某菌种的培养，保温箱的发热功率需要调整到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，在不改变电源电压和原电热丝的情况下，应在箱内</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）联一段阻值为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的电热丝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84.jpg" descr="id:2147493356;FounderCES"/>
          <p:cNvPicPr/>
          <p:nvPr/>
        </p:nvPicPr>
        <p:blipFill>
          <a:blip r:embed="rId2"/>
          <a:stretch>
            <a:fillRect/>
          </a:stretch>
        </p:blipFill>
        <p:spPr>
          <a:xfrm>
            <a:off x="5087094" y="2492896"/>
            <a:ext cx="2737777" cy="1642666"/>
          </a:xfrm>
          <a:prstGeom prst="rect">
            <a:avLst/>
          </a:prstGeom>
        </p:spPr>
      </p:pic>
      <p:sp>
        <p:nvSpPr>
          <p:cNvPr id="4" name="矩形 3"/>
          <p:cNvSpPr/>
          <p:nvPr/>
        </p:nvSpPr>
        <p:spPr>
          <a:xfrm>
            <a:off x="5676519" y="4077072"/>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5702065" y="1348617"/>
            <a:ext cx="803425" cy="461665"/>
          </a:xfrm>
          <a:prstGeom prst="rect">
            <a:avLst/>
          </a:prstGeom>
        </p:spPr>
        <p:txBody>
          <a:bodyPr wrap="none">
            <a:spAutoFit/>
          </a:bodyPr>
          <a:lstStyle/>
          <a:p>
            <a:r>
              <a:rPr lang="zh-CN" altLang="zh-CN" sz="2400">
                <a:cs typeface="Times New Roman" panose="02020603050405020304" pitchFamily="18" charset="0"/>
              </a:rPr>
              <a:t>串　</a:t>
            </a:r>
            <a:endParaRPr lang="zh-CN" altLang="en-US"/>
          </a:p>
        </p:txBody>
      </p:sp>
      <p:sp>
        <p:nvSpPr>
          <p:cNvPr id="8" name="矩形 7"/>
          <p:cNvSpPr/>
          <p:nvPr/>
        </p:nvSpPr>
        <p:spPr>
          <a:xfrm>
            <a:off x="576966" y="1843719"/>
            <a:ext cx="492443"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16</a:t>
            </a:r>
            <a:endParaRPr lang="zh-CN" altLang="zh-CN" sz="120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9" name="内容占位符 1"/>
              <p:cNvSpPr txBox="1"/>
              <p:nvPr/>
            </p:nvSpPr>
            <p:spPr bwMode="auto">
              <a:xfrm>
                <a:off x="360854" y="4509120"/>
                <a:ext cx="11485848" cy="150304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24</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，因此电路中需要串联一个阻值为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9" name="内容占位符 1"/>
              <p:cNvSpPr txBox="1">
                <a:spLocks noRot="1" noChangeAspect="1" noMove="1" noResize="1" noEditPoints="1" noAdjustHandles="1" noChangeArrowheads="1" noChangeShapeType="1" noTextEdit="1"/>
              </p:cNvSpPr>
              <p:nvPr/>
            </p:nvSpPr>
            <p:spPr bwMode="auto">
              <a:xfrm>
                <a:off x="360854" y="4509120"/>
                <a:ext cx="11485848" cy="1503040"/>
              </a:xfrm>
              <a:prstGeom prst="rect">
                <a:avLst/>
              </a:prstGeom>
              <a:blipFill rotWithShape="1">
                <a:blip r:embed="rId3"/>
                <a:stretch>
                  <a:fillRect l="-2" t="-41" r="1" b="-566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6.eps" descr="id:2147489480;FounderCES"/>
          <p:cNvPicPr/>
          <p:nvPr/>
        </p:nvPicPr>
        <p:blipFill>
          <a:blip r:embed="rId2"/>
          <a:stretch>
            <a:fillRect/>
          </a:stretch>
        </p:blipFill>
        <p:spPr>
          <a:xfrm>
            <a:off x="1056317" y="1438408"/>
            <a:ext cx="637609" cy="360040"/>
          </a:xfrm>
          <a:prstGeom prst="rect">
            <a:avLst/>
          </a:prstGeom>
        </p:spPr>
      </p:pic>
      <p:sp>
        <p:nvSpPr>
          <p:cNvPr id="2" name="内容占位符 1"/>
          <p:cNvSpPr>
            <a:spLocks noGrp="1"/>
          </p:cNvSpPr>
          <p:nvPr>
            <p:ph idx="1"/>
          </p:nvPr>
        </p:nvSpPr>
        <p:spPr>
          <a:xfrm>
            <a:off x="360854" y="1268760"/>
            <a:ext cx="11485848" cy="5562228"/>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日，第九届亚洲冬季运动会启幕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小明在观看开幕式时，发现电视机有些热，而与之相连的导线却一点儿也不热，于是他用如图所示的电路探究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电流通过导体产生热量的多少与哪些因素有关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两烧瓶中应装入质量和初温都相同的煤油，实验中通过观察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来比较电流通过导体产生热量的多少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新情境-学.eps" descr="id:2147490464;FounderCES"/>
          <p:cNvPicPr/>
          <p:nvPr/>
        </p:nvPicPr>
        <p:blipFill>
          <a:blip r:embed="rId3"/>
          <a:stretch>
            <a:fillRect/>
          </a:stretch>
        </p:blipFill>
        <p:spPr>
          <a:xfrm>
            <a:off x="360854" y="801544"/>
            <a:ext cx="1405378" cy="410012"/>
          </a:xfrm>
          <a:prstGeom prst="rect">
            <a:avLst/>
          </a:prstGeom>
        </p:spPr>
      </p:pic>
      <p:pic>
        <p:nvPicPr>
          <p:cNvPr id="6" name="gyc402.jpg" descr="id:2147493377;FounderCES"/>
          <p:cNvPicPr/>
          <p:nvPr/>
        </p:nvPicPr>
        <p:blipFill>
          <a:blip r:embed="rId4"/>
          <a:stretch>
            <a:fillRect/>
          </a:stretch>
        </p:blipFill>
        <p:spPr>
          <a:xfrm>
            <a:off x="2998862" y="3250993"/>
            <a:ext cx="2475548" cy="1780562"/>
          </a:xfrm>
          <a:prstGeom prst="rect">
            <a:avLst/>
          </a:prstGeom>
        </p:spPr>
      </p:pic>
      <p:pic>
        <p:nvPicPr>
          <p:cNvPr id="7" name="gyc403.jpg" descr="id:2147493384;FounderCES"/>
          <p:cNvPicPr/>
          <p:nvPr/>
        </p:nvPicPr>
        <p:blipFill>
          <a:blip r:embed="rId5"/>
          <a:stretch>
            <a:fillRect/>
          </a:stretch>
        </p:blipFill>
        <p:spPr>
          <a:xfrm>
            <a:off x="6311230" y="2655291"/>
            <a:ext cx="3518265" cy="2376264"/>
          </a:xfrm>
          <a:prstGeom prst="rect">
            <a:avLst/>
          </a:prstGeom>
        </p:spPr>
      </p:pic>
      <p:sp>
        <p:nvSpPr>
          <p:cNvPr id="9" name="矩形 8"/>
          <p:cNvSpPr/>
          <p:nvPr/>
        </p:nvSpPr>
        <p:spPr>
          <a:xfrm>
            <a:off x="4005405" y="49065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1" name="矩形 10"/>
          <p:cNvSpPr/>
          <p:nvPr/>
        </p:nvSpPr>
        <p:spPr>
          <a:xfrm>
            <a:off x="7926053" y="49065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3" name="矩形 12"/>
          <p:cNvSpPr/>
          <p:nvPr/>
        </p:nvSpPr>
        <p:spPr>
          <a:xfrm>
            <a:off x="9272449" y="5549618"/>
            <a:ext cx="2557110" cy="461665"/>
          </a:xfrm>
          <a:prstGeom prst="rect">
            <a:avLst/>
          </a:prstGeom>
        </p:spPr>
        <p:txBody>
          <a:bodyPr wrap="none">
            <a:spAutoFit/>
          </a:bodyPr>
          <a:lstStyle/>
          <a:p>
            <a:r>
              <a:rPr lang="zh-CN" altLang="zh-CN" sz="2400" spc="-100">
                <a:cs typeface="Times New Roman" panose="02020603050405020304" pitchFamily="18" charset="0"/>
              </a:rPr>
              <a:t>温度计升高的示数</a:t>
            </a:r>
            <a:endParaRPr lang="zh-CN" altLang="en-US" spc="-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1130246"/>
          </a:xfrm>
        </p:spPr>
        <p:txBody>
          <a:bodyPr/>
          <a:lstStyle/>
          <a:p>
            <a:pPr indent="628650"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我们不能直接看到煤油吸收热量的多少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但可以观察到温度计示数的变化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此处应用了转换法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803105"/>
            <a:ext cx="1137915" cy="543932"/>
          </a:xfrm>
          <a:prstGeom prst="rect">
            <a:avLst/>
          </a:prstGeom>
        </p:spPr>
      </p:pic>
      <p:sp>
        <p:nvSpPr>
          <p:cNvPr id="4" name="内容占位符 1"/>
          <p:cNvSpPr txBox="1"/>
          <p:nvPr/>
        </p:nvSpPr>
        <p:spPr bwMode="auto">
          <a:xfrm>
            <a:off x="343711" y="2420888"/>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电流通过电阻丝做功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电能转化为内能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产生的热量被煤油吸收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煤油吸收热量的多少我们无法直接看到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但煤油吸收热量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温度升高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本实验是通过温度计升高的示数反映电流产生的热量多少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）如图甲所示，两烧瓶中装有阻值不同的电热丝（</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），可以探究电流通过导体产生的热量与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的关系；通电一段时间，</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）的电流产生的热量较多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2.jpg" descr="id:2147493377;FounderCES"/>
          <p:cNvPicPr/>
          <p:nvPr/>
        </p:nvPicPr>
        <p:blipFill>
          <a:blip r:embed="rId2"/>
          <a:stretch>
            <a:fillRect/>
          </a:stretch>
        </p:blipFill>
        <p:spPr>
          <a:xfrm>
            <a:off x="4799062" y="2430364"/>
            <a:ext cx="2475548" cy="1780562"/>
          </a:xfrm>
          <a:prstGeom prst="rect">
            <a:avLst/>
          </a:prstGeom>
        </p:spPr>
      </p:pic>
      <p:sp>
        <p:nvSpPr>
          <p:cNvPr id="5" name="矩形 4"/>
          <p:cNvSpPr/>
          <p:nvPr/>
        </p:nvSpPr>
        <p:spPr>
          <a:xfrm>
            <a:off x="5805605" y="408596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2963694" y="1247366"/>
            <a:ext cx="803425"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电阻</a:t>
            </a:r>
            <a:endParaRPr lang="zh-CN" altLang="zh-CN" sz="1200">
              <a:solidFill>
                <a:srgbClr val="000000"/>
              </a:solidFill>
              <a:cs typeface="Times New Roman" panose="02020603050405020304" pitchFamily="18" charset="0"/>
            </a:endParaRPr>
          </a:p>
        </p:txBody>
      </p:sp>
      <p:sp>
        <p:nvSpPr>
          <p:cNvPr id="11" name="矩形 10"/>
          <p:cNvSpPr/>
          <p:nvPr/>
        </p:nvSpPr>
        <p:spPr>
          <a:xfrm>
            <a:off x="7274439" y="1323184"/>
            <a:ext cx="801823" cy="461665"/>
          </a:xfrm>
          <a:prstGeom prst="rect">
            <a:avLst/>
          </a:prstGeom>
        </p:spPr>
        <p:txBody>
          <a:bodyPr wrap="none">
            <a:spAutoFit/>
          </a:bodyPr>
          <a:lstStyle/>
          <a:p>
            <a:r>
              <a:rPr lang="en-US" altLang="zh-CN" sz="2400" i="1"/>
              <a:t>R</a:t>
            </a:r>
            <a:r>
              <a:rPr lang="en-US" altLang="zh-CN" sz="2400" baseline="-25000"/>
              <a:t>1</a:t>
            </a:r>
            <a:r>
              <a:rPr lang="zh-CN" altLang="zh-CN" sz="2400">
                <a:cs typeface="Times New Roman" panose="02020603050405020304" pitchFamily="18" charset="0"/>
              </a:rPr>
              <a:t>　</a:t>
            </a:r>
            <a:endParaRPr lang="zh-CN" altLang="en-US"/>
          </a:p>
        </p:txBody>
      </p:sp>
      <p:pic>
        <p:nvPicPr>
          <p:cNvPr id="12"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32377" y="4325228"/>
            <a:ext cx="1137915" cy="543932"/>
          </a:xfrm>
          <a:prstGeom prst="rect">
            <a:avLst/>
          </a:prstGeom>
        </p:spPr>
      </p:pic>
      <p:sp>
        <p:nvSpPr>
          <p:cNvPr id="13" name="内容占位符 1"/>
          <p:cNvSpPr txBox="1"/>
          <p:nvPr/>
        </p:nvSpPr>
        <p:spPr bwMode="auto">
          <a:xfrm>
            <a:off x="360854" y="4869160"/>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2865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根据控制变量法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保持电流和通电时间相同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改变电热丝的电阻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可以探究电流通过导体产生的热量与电阻大小的关系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根据焦耳定律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分析比较通过哪个电阻的电流产生的热量多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9133"/>
            <a:ext cx="11485848" cy="1684244"/>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如图甲所示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两电阻串联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通过两电阻的电流和通电时间相同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而两电热丝的电阻不同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可以探究电流通过导体产生的热量与电阻的关系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和通电时间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根据焦耳定律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的电流产生的热量较多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2.jpg" descr="id:2147493377;FounderCES"/>
          <p:cNvPicPr/>
          <p:nvPr/>
        </p:nvPicPr>
        <p:blipFill>
          <a:blip r:embed="rId2"/>
          <a:stretch>
            <a:fillRect/>
          </a:stretch>
        </p:blipFill>
        <p:spPr>
          <a:xfrm>
            <a:off x="4727054" y="3573016"/>
            <a:ext cx="2475548" cy="1780562"/>
          </a:xfrm>
          <a:prstGeom prst="rect">
            <a:avLst/>
          </a:prstGeom>
        </p:spPr>
      </p:pic>
      <p:sp>
        <p:nvSpPr>
          <p:cNvPr id="4" name="矩形 3"/>
          <p:cNvSpPr/>
          <p:nvPr/>
        </p:nvSpPr>
        <p:spPr>
          <a:xfrm>
            <a:off x="5733597" y="522861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）如图乙所示，两烧瓶中装有阻值相同的电热丝，闭合开关，调节滑动变阻器，使两电流表示数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），可以探究</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和通电时间一定时，电流产生的热量跟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403.jpg" descr="id:2147493384;FounderCES"/>
          <p:cNvPicPr/>
          <p:nvPr/>
        </p:nvPicPr>
        <p:blipFill>
          <a:blip r:embed="rId2"/>
          <a:stretch>
            <a:fillRect/>
          </a:stretch>
        </p:blipFill>
        <p:spPr>
          <a:xfrm>
            <a:off x="4078982" y="2636912"/>
            <a:ext cx="3518265" cy="2376264"/>
          </a:xfrm>
          <a:prstGeom prst="rect">
            <a:avLst/>
          </a:prstGeom>
        </p:spPr>
      </p:pic>
      <p:sp>
        <p:nvSpPr>
          <p:cNvPr id="6" name="矩形 5"/>
          <p:cNvSpPr/>
          <p:nvPr/>
        </p:nvSpPr>
        <p:spPr>
          <a:xfrm>
            <a:off x="5693805" y="488821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2630030" y="1366201"/>
            <a:ext cx="803425" cy="461665"/>
          </a:xfrm>
          <a:prstGeom prst="rect">
            <a:avLst/>
          </a:prstGeom>
        </p:spPr>
        <p:txBody>
          <a:bodyPr wrap="none">
            <a:spAutoFit/>
          </a:bodyPr>
          <a:lstStyle/>
          <a:p>
            <a:r>
              <a:rPr lang="zh-CN" altLang="zh-CN" sz="2400">
                <a:cs typeface="Times New Roman" panose="02020603050405020304" pitchFamily="18" charset="0"/>
              </a:rPr>
              <a:t>不同</a:t>
            </a:r>
            <a:endParaRPr lang="zh-CN" altLang="en-US"/>
          </a:p>
        </p:txBody>
      </p:sp>
      <p:sp>
        <p:nvSpPr>
          <p:cNvPr id="10" name="矩形 9"/>
          <p:cNvSpPr/>
          <p:nvPr/>
        </p:nvSpPr>
        <p:spPr>
          <a:xfrm>
            <a:off x="8730582" y="1366201"/>
            <a:ext cx="803425" cy="461665"/>
          </a:xfrm>
          <a:prstGeom prst="rect">
            <a:avLst/>
          </a:prstGeom>
        </p:spPr>
        <p:txBody>
          <a:bodyPr wrap="none">
            <a:spAutoFit/>
          </a:bodyPr>
          <a:lstStyle/>
          <a:p>
            <a:r>
              <a:rPr lang="zh-CN" altLang="zh-CN" sz="2400">
                <a:cs typeface="Times New Roman" panose="02020603050405020304" pitchFamily="18" charset="0"/>
              </a:rPr>
              <a:t>电阻</a:t>
            </a:r>
            <a:endParaRPr lang="zh-CN" altLang="en-US"/>
          </a:p>
        </p:txBody>
      </p:sp>
      <p:sp>
        <p:nvSpPr>
          <p:cNvPr id="12" name="矩形 11"/>
          <p:cNvSpPr/>
          <p:nvPr/>
        </p:nvSpPr>
        <p:spPr>
          <a:xfrm>
            <a:off x="3566134" y="1919626"/>
            <a:ext cx="803425" cy="461665"/>
          </a:xfrm>
          <a:prstGeom prst="rect">
            <a:avLst/>
          </a:prstGeom>
        </p:spPr>
        <p:txBody>
          <a:bodyPr wrap="none">
            <a:spAutoFit/>
          </a:bodyPr>
          <a:lstStyle/>
          <a:p>
            <a:r>
              <a:rPr lang="zh-CN" altLang="zh-CN" sz="2400">
                <a:cs typeface="Times New Roman" panose="02020603050405020304" pitchFamily="18" charset="0"/>
              </a:rPr>
              <a:t>电流</a:t>
            </a:r>
            <a:endParaRPr lang="zh-CN" altLang="en-US"/>
          </a:p>
        </p:txBody>
      </p:sp>
      <p:pic>
        <p:nvPicPr>
          <p:cNvPr id="13"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32377" y="4829284"/>
            <a:ext cx="1137915" cy="543932"/>
          </a:xfrm>
          <a:prstGeom prst="rect">
            <a:avLst/>
          </a:prstGeom>
        </p:spPr>
      </p:pic>
      <p:sp>
        <p:nvSpPr>
          <p:cNvPr id="14" name="内容占位符 1"/>
          <p:cNvSpPr txBox="1"/>
          <p:nvPr/>
        </p:nvSpPr>
        <p:spPr bwMode="auto">
          <a:xfrm>
            <a:off x="360854" y="5445224"/>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2865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要研究电热与电流的关系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必须保持电阻和通电时间相同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改变通过电热丝的电流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比较产生热量多少与电流大小的关系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4"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15"/>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如图乙所示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两烧瓶中装有阻值相同的电热丝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两个电热丝分别与一个滑动变阻器串联后再并联接入电路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控制电阻和通电时间相同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通过调节滑动变阻器改变其所在支路的电流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观察温度计的示数变化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可以探究电流通过导体产生的热量与电流的关系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3.jpg" descr="id:2147493384;FounderCES"/>
          <p:cNvPicPr/>
          <p:nvPr/>
        </p:nvPicPr>
        <p:blipFill>
          <a:blip r:embed="rId2"/>
          <a:stretch>
            <a:fillRect/>
          </a:stretch>
        </p:blipFill>
        <p:spPr>
          <a:xfrm>
            <a:off x="4078982" y="3193739"/>
            <a:ext cx="3518265" cy="2376264"/>
          </a:xfrm>
          <a:prstGeom prst="rect">
            <a:avLst/>
          </a:prstGeom>
        </p:spPr>
      </p:pic>
      <p:sp>
        <p:nvSpPr>
          <p:cNvPr id="4" name="矩形 3"/>
          <p:cNvSpPr/>
          <p:nvPr/>
        </p:nvSpPr>
        <p:spPr>
          <a:xfrm>
            <a:off x="5693805" y="5445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）本实验用到的物理方法有</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2.jpg" descr="id:2147493377;FounderCES"/>
          <p:cNvPicPr/>
          <p:nvPr/>
        </p:nvPicPr>
        <p:blipFill>
          <a:blip r:embed="rId2"/>
          <a:stretch>
            <a:fillRect/>
          </a:stretch>
        </p:blipFill>
        <p:spPr>
          <a:xfrm>
            <a:off x="2494806" y="2080486"/>
            <a:ext cx="2475548" cy="1780562"/>
          </a:xfrm>
          <a:prstGeom prst="rect">
            <a:avLst/>
          </a:prstGeom>
        </p:spPr>
      </p:pic>
      <p:pic>
        <p:nvPicPr>
          <p:cNvPr id="4" name="gyc403.jpg" descr="id:2147493384;FounderCES"/>
          <p:cNvPicPr/>
          <p:nvPr/>
        </p:nvPicPr>
        <p:blipFill>
          <a:blip r:embed="rId3"/>
          <a:stretch>
            <a:fillRect/>
          </a:stretch>
        </p:blipFill>
        <p:spPr>
          <a:xfrm>
            <a:off x="5807174" y="1484784"/>
            <a:ext cx="3518265" cy="2376264"/>
          </a:xfrm>
          <a:prstGeom prst="rect">
            <a:avLst/>
          </a:prstGeom>
        </p:spPr>
      </p:pic>
      <p:sp>
        <p:nvSpPr>
          <p:cNvPr id="5" name="矩形 4"/>
          <p:cNvSpPr/>
          <p:nvPr/>
        </p:nvSpPr>
        <p:spPr>
          <a:xfrm>
            <a:off x="3501349" y="373608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421997" y="373608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4628670" y="810336"/>
            <a:ext cx="2040943" cy="461665"/>
          </a:xfrm>
          <a:prstGeom prst="rect">
            <a:avLst/>
          </a:prstGeom>
        </p:spPr>
        <p:txBody>
          <a:bodyPr wrap="none">
            <a:spAutoFit/>
          </a:bodyPr>
          <a:lstStyle/>
          <a:p>
            <a:r>
              <a:rPr lang="zh-CN" altLang="zh-CN" sz="2400">
                <a:cs typeface="Times New Roman" panose="02020603050405020304" pitchFamily="18" charset="0"/>
              </a:rPr>
              <a:t>控制变量法　</a:t>
            </a:r>
            <a:endParaRPr lang="zh-CN" altLang="en-US"/>
          </a:p>
        </p:txBody>
      </p:sp>
      <p:sp>
        <p:nvSpPr>
          <p:cNvPr id="10" name="矩形 9"/>
          <p:cNvSpPr/>
          <p:nvPr/>
        </p:nvSpPr>
        <p:spPr>
          <a:xfrm>
            <a:off x="6778555" y="802761"/>
            <a:ext cx="1112805" cy="461665"/>
          </a:xfrm>
          <a:prstGeom prst="rect">
            <a:avLst/>
          </a:prstGeom>
        </p:spPr>
        <p:txBody>
          <a:bodyPr wrap="none">
            <a:spAutoFit/>
          </a:bodyPr>
          <a:lstStyle/>
          <a:p>
            <a:r>
              <a:rPr lang="zh-CN" altLang="zh-CN" sz="2400">
                <a:cs typeface="Times New Roman" panose="02020603050405020304" pitchFamily="18" charset="0"/>
              </a:rPr>
              <a:t>转换法</a:t>
            </a:r>
            <a:endParaRPr lang="zh-CN" altLang="en-US"/>
          </a:p>
        </p:txBody>
      </p:sp>
      <p:pic>
        <p:nvPicPr>
          <p:cNvPr id="11" name="21点拨B-14.eps" descr="id:2147489902;FounderCES"/>
          <p:cNvPicPr/>
          <p:nvPr/>
        </p:nvPicPr>
        <p:blipFill rotWithShape="1">
          <a:blip r:embed="rId4">
            <a:clrChange>
              <a:clrFrom>
                <a:srgbClr val="000000">
                  <a:alpha val="0"/>
                </a:srgbClr>
              </a:clrFrom>
              <a:clrTo>
                <a:srgbClr val="000000">
                  <a:alpha val="0"/>
                </a:srgbClr>
              </a:clrTo>
            </a:clrChange>
          </a:blip>
          <a:srcRect r="83333" b="93225"/>
          <a:stretch>
            <a:fillRect/>
          </a:stretch>
        </p:blipFill>
        <p:spPr>
          <a:xfrm>
            <a:off x="332377" y="3861048"/>
            <a:ext cx="1137915" cy="543932"/>
          </a:xfrm>
          <a:prstGeom prst="rect">
            <a:avLst/>
          </a:prstGeom>
        </p:spPr>
      </p:pic>
      <p:sp>
        <p:nvSpPr>
          <p:cNvPr id="12" name="内容占位符 1"/>
          <p:cNvSpPr txBox="1"/>
          <p:nvPr/>
        </p:nvSpPr>
        <p:spPr bwMode="auto">
          <a:xfrm>
            <a:off x="360854" y="447515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该实验中用到的研究物理问题的方法是控制变量法和转换法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13" name="内容占位符 1"/>
          <p:cNvSpPr txBox="1"/>
          <p:nvPr/>
        </p:nvSpPr>
        <p:spPr bwMode="auto">
          <a:xfrm>
            <a:off x="352282" y="4975634"/>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电热与电流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电阻和时间有关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所以探究电热与某一因素的关系时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需要用到控制变量法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实验中通过观察两支温度计示数变化来比较电流产生的热量的多少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这用到了转换法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3"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）生活中我们经常见到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电炉丝热得发红，而与它相连的导线却不热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这一现象，可用如图</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）所示的实验结论来解释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2.jpg" descr="id:2147493377;FounderCES"/>
          <p:cNvPicPr/>
          <p:nvPr/>
        </p:nvPicPr>
        <p:blipFill>
          <a:blip r:embed="rId2"/>
          <a:stretch>
            <a:fillRect/>
          </a:stretch>
        </p:blipFill>
        <p:spPr>
          <a:xfrm>
            <a:off x="2782838" y="2497556"/>
            <a:ext cx="2475548" cy="1780562"/>
          </a:xfrm>
          <a:prstGeom prst="rect">
            <a:avLst/>
          </a:prstGeom>
        </p:spPr>
      </p:pic>
      <p:pic>
        <p:nvPicPr>
          <p:cNvPr id="4" name="gyc403.jpg" descr="id:2147493384;FounderCES"/>
          <p:cNvPicPr/>
          <p:nvPr/>
        </p:nvPicPr>
        <p:blipFill>
          <a:blip r:embed="rId3"/>
          <a:stretch>
            <a:fillRect/>
          </a:stretch>
        </p:blipFill>
        <p:spPr>
          <a:xfrm>
            <a:off x="6095206" y="1901854"/>
            <a:ext cx="3518265" cy="2376264"/>
          </a:xfrm>
          <a:prstGeom prst="rect">
            <a:avLst/>
          </a:prstGeom>
        </p:spPr>
      </p:pic>
      <p:sp>
        <p:nvSpPr>
          <p:cNvPr id="5" name="矩形 4"/>
          <p:cNvSpPr/>
          <p:nvPr/>
        </p:nvSpPr>
        <p:spPr>
          <a:xfrm>
            <a:off x="3789381" y="415315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710029" y="415315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2350790" y="1358872"/>
            <a:ext cx="494046" cy="461665"/>
          </a:xfrm>
          <a:prstGeom prst="rect">
            <a:avLst/>
          </a:prstGeom>
        </p:spPr>
        <p:txBody>
          <a:bodyPr wrap="none">
            <a:spAutoFit/>
          </a:bodyPr>
          <a:lstStyle/>
          <a:p>
            <a:r>
              <a:rPr lang="zh-CN" altLang="zh-CN" sz="2400">
                <a:cs typeface="Times New Roman" panose="02020603050405020304" pitchFamily="18" charset="0"/>
              </a:rPr>
              <a:t>甲</a:t>
            </a:r>
            <a:endParaRPr lang="zh-CN" altLang="en-US"/>
          </a:p>
        </p:txBody>
      </p:sp>
      <p:pic>
        <p:nvPicPr>
          <p:cNvPr id="9" name="21点拨B-14.eps" descr="id:2147489902;FounderCES"/>
          <p:cNvPicPr/>
          <p:nvPr/>
        </p:nvPicPr>
        <p:blipFill rotWithShape="1">
          <a:blip r:embed="rId4">
            <a:clrChange>
              <a:clrFrom>
                <a:srgbClr val="000000">
                  <a:alpha val="0"/>
                </a:srgbClr>
              </a:clrFrom>
              <a:clrTo>
                <a:srgbClr val="000000">
                  <a:alpha val="0"/>
                </a:srgbClr>
              </a:clrTo>
            </a:clrChange>
          </a:blip>
          <a:srcRect r="83333" b="93225"/>
          <a:stretch>
            <a:fillRect/>
          </a:stretch>
        </p:blipFill>
        <p:spPr>
          <a:xfrm>
            <a:off x="332377" y="4685268"/>
            <a:ext cx="1137915" cy="543932"/>
          </a:xfrm>
          <a:prstGeom prst="rect">
            <a:avLst/>
          </a:prstGeom>
        </p:spPr>
      </p:pic>
      <p:sp>
        <p:nvSpPr>
          <p:cNvPr id="10" name="内容占位符 1"/>
          <p:cNvSpPr txBox="1"/>
          <p:nvPr/>
        </p:nvSpPr>
        <p:spPr bwMode="auto">
          <a:xfrm>
            <a:off x="360854" y="522920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根据焦耳定律分析产生这一现象的原因</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电炉通电工作时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电炉丝与导线串联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通过它们的电流相等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而电炉丝的电阻远远大于导线的电阻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所以同时通电时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根据焦耳定律可知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电炉丝产生的热量远远大于导线产生的热量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使得电炉丝热得发红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而与它相连的导线却不热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所以该现象可用如图甲所示的实验结论来解释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402.jpg" descr="id:2147493377;FounderCES"/>
          <p:cNvPicPr/>
          <p:nvPr/>
        </p:nvPicPr>
        <p:blipFill>
          <a:blip r:embed="rId2"/>
          <a:stretch>
            <a:fillRect/>
          </a:stretch>
        </p:blipFill>
        <p:spPr>
          <a:xfrm>
            <a:off x="2566814" y="3448638"/>
            <a:ext cx="2475548" cy="1780562"/>
          </a:xfrm>
          <a:prstGeom prst="rect">
            <a:avLst/>
          </a:prstGeom>
        </p:spPr>
      </p:pic>
      <p:pic>
        <p:nvPicPr>
          <p:cNvPr id="4" name="gyc403.jpg" descr="id:2147493384;FounderCES"/>
          <p:cNvPicPr/>
          <p:nvPr/>
        </p:nvPicPr>
        <p:blipFill>
          <a:blip r:embed="rId3"/>
          <a:stretch>
            <a:fillRect/>
          </a:stretch>
        </p:blipFill>
        <p:spPr>
          <a:xfrm>
            <a:off x="5879182" y="2852936"/>
            <a:ext cx="3518265" cy="2376264"/>
          </a:xfrm>
          <a:prstGeom prst="rect">
            <a:avLst/>
          </a:prstGeom>
        </p:spPr>
      </p:pic>
      <p:sp>
        <p:nvSpPr>
          <p:cNvPr id="5" name="矩形 4"/>
          <p:cNvSpPr/>
          <p:nvPr/>
        </p:nvSpPr>
        <p:spPr>
          <a:xfrm>
            <a:off x="3573357" y="510423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494005" y="510423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0700"/>
            <a:ext cx="11485848" cy="1753235"/>
          </a:xfrm>
          <a:solidFill>
            <a:srgbClr val="E1F4FC"/>
          </a:solidFill>
        </p:spPr>
        <p:txBody>
          <a:bodyPr/>
          <a:lstStyle/>
          <a:p>
            <a:pPr hangingPunct="0">
              <a:spcAft>
                <a:spcPts val="0"/>
              </a:spcAft>
              <a:tabLst>
                <a:tab pos="621093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电学中数形结合的题目是中考重点考法之一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能够结合题目中的动态条件从图像中找出对应的坐标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再根据电路的电流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电压规律和欧姆定律列出方程进行联立求解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是解答此类问题的关键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此类问题考查学生的综合学科素养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1240700"/>
            <a:ext cx="1594055" cy="414622"/>
          </a:xfrm>
          <a:prstGeom prst="rect">
            <a:avLst/>
          </a:prstGeom>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268558"/>
          </a:xfrm>
        </p:spPr>
        <p:txBody>
          <a:bodyPr/>
          <a:lstStyle/>
          <a:p>
            <a:pPr hangingPunct="0">
              <a:lnSpc>
                <a:spcPct val="130000"/>
              </a:lnSpc>
              <a:spcAft>
                <a:spcPts val="0"/>
              </a:spcAft>
              <a:tabLst>
                <a:tab pos="6210935"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年，第二十六届哈尔滨冰雪大世界于</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时正式开园，引来全国各地无数游人来玩，特别是到了晚上，当五颜六色的灯光开放时，如同置身一个冰灯童话世界</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小红回家后，她设计如图所示的实验测量小灯泡的功率，小灯泡的额定电压为</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dirty="0">
                <a:solidFill>
                  <a:srgbClr val="000000"/>
                </a:solidFill>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，实验中电源电压</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保持不变，闭合开关，调节滑动变阻器，得到的实验数据如表所示</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endPar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endPar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endPar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endPar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多次实验的目的是减小误差</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次实验数据一定是错误的</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实验完毕断开开关后</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小灯泡的电阻可能是</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100" dirty="0">
                <a:solidFill>
                  <a:srgbClr val="000000"/>
                </a:solidFill>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两次实验</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滑动变阻器接入电路电阻的改变量</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1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小于小灯泡的电阻改变量</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1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举一反三.eps" descr="id:2147489909;FounderCES"/>
          <p:cNvPicPr/>
          <p:nvPr/>
        </p:nvPicPr>
        <p:blipFill>
          <a:blip r:embed="rId2"/>
          <a:stretch>
            <a:fillRect/>
          </a:stretch>
        </p:blipFill>
        <p:spPr>
          <a:xfrm>
            <a:off x="343711" y="842831"/>
            <a:ext cx="1658651" cy="479537"/>
          </a:xfrm>
          <a:prstGeom prst="rect">
            <a:avLst/>
          </a:prstGeom>
        </p:spPr>
      </p:pic>
      <p:pic>
        <p:nvPicPr>
          <p:cNvPr id="4" name="gyc404.jpg" descr="id:2147493405;FounderCES"/>
          <p:cNvPicPr/>
          <p:nvPr/>
        </p:nvPicPr>
        <p:blipFill>
          <a:blip r:embed="rId3"/>
          <a:stretch>
            <a:fillRect/>
          </a:stretch>
        </p:blipFill>
        <p:spPr>
          <a:xfrm>
            <a:off x="9398430" y="3058181"/>
            <a:ext cx="2314350" cy="1810979"/>
          </a:xfrm>
          <a:prstGeom prst="rect">
            <a:avLst/>
          </a:prstGeom>
        </p:spPr>
      </p:pic>
      <p:graphicFrame>
        <p:nvGraphicFramePr>
          <p:cNvPr id="5" name="表格 4"/>
          <p:cNvGraphicFramePr>
            <a:graphicFrameLocks noGrp="1"/>
          </p:cNvGraphicFramePr>
          <p:nvPr/>
        </p:nvGraphicFramePr>
        <p:xfrm>
          <a:off x="550591" y="3101876"/>
          <a:ext cx="8424935" cy="1566291"/>
        </p:xfrm>
        <a:graphic>
          <a:graphicData uri="http://schemas.openxmlformats.org/drawingml/2006/table">
            <a:tbl>
              <a:tblPr firstRow="1" firstCol="1" bandRow="1"/>
              <a:tblGrid>
                <a:gridCol w="2106234">
                  <a:extLst>
                    <a:ext uri="{9D8B030D-6E8A-4147-A177-3AD203B41FA5}">
                      <a16:colId xmlns:a16="http://schemas.microsoft.com/office/drawing/2014/main" val="20000"/>
                    </a:ext>
                  </a:extLst>
                </a:gridCol>
                <a:gridCol w="1211519">
                  <a:extLst>
                    <a:ext uri="{9D8B030D-6E8A-4147-A177-3AD203B41FA5}">
                      <a16:colId xmlns:a16="http://schemas.microsoft.com/office/drawing/2014/main" val="20001"/>
                    </a:ext>
                  </a:extLst>
                </a:gridCol>
                <a:gridCol w="1315962">
                  <a:extLst>
                    <a:ext uri="{9D8B030D-6E8A-4147-A177-3AD203B41FA5}">
                      <a16:colId xmlns:a16="http://schemas.microsoft.com/office/drawing/2014/main" val="20002"/>
                    </a:ext>
                  </a:extLst>
                </a:gridCol>
                <a:gridCol w="1263740">
                  <a:extLst>
                    <a:ext uri="{9D8B030D-6E8A-4147-A177-3AD203B41FA5}">
                      <a16:colId xmlns:a16="http://schemas.microsoft.com/office/drawing/2014/main" val="20003"/>
                    </a:ext>
                  </a:extLst>
                </a:gridCol>
                <a:gridCol w="1263740">
                  <a:extLst>
                    <a:ext uri="{9D8B030D-6E8A-4147-A177-3AD203B41FA5}">
                      <a16:colId xmlns:a16="http://schemas.microsoft.com/office/drawing/2014/main" val="20004"/>
                    </a:ext>
                  </a:extLst>
                </a:gridCol>
                <a:gridCol w="1263740">
                  <a:extLst>
                    <a:ext uri="{9D8B030D-6E8A-4147-A177-3AD203B41FA5}">
                      <a16:colId xmlns:a16="http://schemas.microsoft.com/office/drawing/2014/main" val="20005"/>
                    </a:ext>
                  </a:extLst>
                </a:gridCol>
              </a:tblGrid>
              <a:tr h="0">
                <a:tc>
                  <a:txBody>
                    <a:bodyPr/>
                    <a:lstStyle/>
                    <a:p>
                      <a:pPr algn="ctr" hangingPunct="0">
                        <a:lnSpc>
                          <a:spcPct val="130000"/>
                        </a:lnSpc>
                        <a:spcAft>
                          <a:spcPts val="0"/>
                        </a:spcAft>
                        <a:tabLst>
                          <a:tab pos="6210935"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30000"/>
                        </a:lnSpc>
                        <a:spcAft>
                          <a:spcPts val="0"/>
                        </a:spcAft>
                        <a:tabLst>
                          <a:tab pos="6210935"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发光情况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熄灭</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暗</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较暗</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明亮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30000"/>
                        </a:lnSpc>
                        <a:spcAft>
                          <a:spcPts val="0"/>
                        </a:spcAft>
                        <a:tabLst>
                          <a:tab pos="6210935" algn="l"/>
                        </a:tabLst>
                      </a:pPr>
                      <a:r>
                        <a:rPr lang="zh-CN" sz="22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2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30000"/>
                        </a:lnSpc>
                        <a:spcAft>
                          <a:spcPts val="0"/>
                        </a:spcAft>
                        <a:tabLst>
                          <a:tab pos="6210935" algn="l"/>
                        </a:tabLst>
                      </a:pPr>
                      <a:r>
                        <a:rPr lang="zh-CN" sz="22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2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0.14</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0.28</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7" name="矩形 6"/>
          <p:cNvSpPr/>
          <p:nvPr/>
        </p:nvSpPr>
        <p:spPr>
          <a:xfrm>
            <a:off x="9684937" y="4725144"/>
            <a:ext cx="1396536" cy="515719"/>
          </a:xfrm>
          <a:prstGeom prst="rect">
            <a:avLst/>
          </a:prstGeom>
        </p:spPr>
        <p:txBody>
          <a:bodyPr wrap="none">
            <a:spAutoFit/>
          </a:bodyPr>
          <a:lstStyle/>
          <a:p>
            <a:pPr algn="just">
              <a:lnSpc>
                <a:spcPct val="150000"/>
              </a:lnSpc>
              <a:spcAft>
                <a:spcPts val="0"/>
              </a:spcAft>
              <a:tabLst>
                <a:tab pos="6210935" algn="l"/>
              </a:tabLst>
            </a:pPr>
            <a:r>
              <a:rPr lang="zh-CN" altLang="zh-CN" sz="2100" b="0">
                <a:solidFill>
                  <a:srgbClr val="000000"/>
                </a:solidFill>
                <a:cs typeface="Times New Roman" panose="02020603050405020304" pitchFamily="18" charset="0"/>
              </a:rPr>
              <a:t>（第</a:t>
            </a:r>
            <a:r>
              <a:rPr lang="en-US" altLang="zh-CN" sz="2100" b="0">
                <a:solidFill>
                  <a:srgbClr val="000000"/>
                </a:solidFill>
                <a:cs typeface="Times New Roman" panose="02020603050405020304" pitchFamily="18" charset="0"/>
              </a:rPr>
              <a:t>4</a:t>
            </a:r>
            <a:r>
              <a:rPr lang="zh-CN" altLang="zh-CN" sz="2100" b="0">
                <a:solidFill>
                  <a:srgbClr val="000000"/>
                </a:solidFill>
                <a:cs typeface="Times New Roman" panose="02020603050405020304" pitchFamily="18" charset="0"/>
              </a:rPr>
              <a:t>题）</a:t>
            </a:r>
          </a:p>
        </p:txBody>
      </p:sp>
      <p:sp>
        <p:nvSpPr>
          <p:cNvPr id="8" name="矩形 7"/>
          <p:cNvSpPr/>
          <p:nvPr/>
        </p:nvSpPr>
        <p:spPr>
          <a:xfrm>
            <a:off x="10001931" y="2633891"/>
            <a:ext cx="378630" cy="415498"/>
          </a:xfrm>
          <a:prstGeom prst="rect">
            <a:avLst/>
          </a:prstGeom>
        </p:spPr>
        <p:txBody>
          <a:bodyPr wrap="none">
            <a:spAutoFit/>
          </a:bodyPr>
          <a:lstStyle/>
          <a:p>
            <a:r>
              <a:rPr lang="en-US" altLang="zh-CN" sz="2100"/>
              <a:t>C</a:t>
            </a:r>
            <a:endParaRPr lang="zh-CN" altLang="en-US" sz="2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87200"/>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在测量小灯泡电功率实验中，多次测量的目的是寻找普遍规律，故</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错误；由表中数据可知，小灯泡两端的电压增大时，通过小灯泡的电流也增大，由</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可知小灯泡的实际功率增大，灯丝温度升高，由灯丝电阻与温度的关系可知，灯丝电阻增大，根据表中数据，由公式</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计算可知，这</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次实验中灯丝电阻分别约为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7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chemeClr val="tx1"/>
                    </a:solidFill>
                    <a:ea typeface="宋体" panose="02010600030101010101" pitchFamily="2" charset="-122"/>
                    <a:cs typeface="Times New Roman" panose="02020603050405020304" pitchFamily="18" charset="0"/>
                  </a:rPr>
                  <a:t>.4</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9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，分析可知，第</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次实验数据中电压不是最高，小灯泡工作温度也不是最高，所以其阻值不应该是最大的，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587200"/>
              </a:xfrm>
              <a:blipFill rotWithShape="1">
                <a:blip r:embed="rId2"/>
                <a:stretch>
                  <a:fillRect l="-2" t="-18" r="1" b="2"/>
                </a:stretch>
              </a:blipFill>
            </p:spPr>
            <p:txBody>
              <a:bodyPr/>
              <a:lstStyle/>
              <a:p>
                <a:r>
                  <a:rPr lang="zh-CN" altLang="en-US">
                    <a:noFill/>
                  </a:rPr>
                  <a:t> </a:t>
                </a:r>
              </a:p>
            </p:txBody>
          </p:sp>
        </mc:Fallback>
      </mc:AlternateContent>
      <p:pic>
        <p:nvPicPr>
          <p:cNvPr id="3" name="gyc404.jpg" descr="id:2147493405;FounderCES"/>
          <p:cNvPicPr/>
          <p:nvPr/>
        </p:nvPicPr>
        <p:blipFill>
          <a:blip r:embed="rId3"/>
          <a:stretch>
            <a:fillRect/>
          </a:stretch>
        </p:blipFill>
        <p:spPr>
          <a:xfrm>
            <a:off x="9398430" y="4293096"/>
            <a:ext cx="2314350" cy="1810979"/>
          </a:xfrm>
          <a:prstGeom prst="rect">
            <a:avLst/>
          </a:prstGeom>
        </p:spPr>
      </p:pic>
      <p:graphicFrame>
        <p:nvGraphicFramePr>
          <p:cNvPr id="4" name="表格 3"/>
          <p:cNvGraphicFramePr>
            <a:graphicFrameLocks noGrp="1"/>
          </p:cNvGraphicFramePr>
          <p:nvPr/>
        </p:nvGraphicFramePr>
        <p:xfrm>
          <a:off x="550591" y="4336791"/>
          <a:ext cx="8424935" cy="1708533"/>
        </p:xfrm>
        <a:graphic>
          <a:graphicData uri="http://schemas.openxmlformats.org/drawingml/2006/table">
            <a:tbl>
              <a:tblPr firstRow="1" firstCol="1" bandRow="1"/>
              <a:tblGrid>
                <a:gridCol w="2106234">
                  <a:extLst>
                    <a:ext uri="{9D8B030D-6E8A-4147-A177-3AD203B41FA5}">
                      <a16:colId xmlns:a16="http://schemas.microsoft.com/office/drawing/2014/main" val="20000"/>
                    </a:ext>
                  </a:extLst>
                </a:gridCol>
                <a:gridCol w="1211519">
                  <a:extLst>
                    <a:ext uri="{9D8B030D-6E8A-4147-A177-3AD203B41FA5}">
                      <a16:colId xmlns:a16="http://schemas.microsoft.com/office/drawing/2014/main" val="20001"/>
                    </a:ext>
                  </a:extLst>
                </a:gridCol>
                <a:gridCol w="1315962">
                  <a:extLst>
                    <a:ext uri="{9D8B030D-6E8A-4147-A177-3AD203B41FA5}">
                      <a16:colId xmlns:a16="http://schemas.microsoft.com/office/drawing/2014/main" val="20002"/>
                    </a:ext>
                  </a:extLst>
                </a:gridCol>
                <a:gridCol w="1263740">
                  <a:extLst>
                    <a:ext uri="{9D8B030D-6E8A-4147-A177-3AD203B41FA5}">
                      <a16:colId xmlns:a16="http://schemas.microsoft.com/office/drawing/2014/main" val="20003"/>
                    </a:ext>
                  </a:extLst>
                </a:gridCol>
                <a:gridCol w="1263740">
                  <a:extLst>
                    <a:ext uri="{9D8B030D-6E8A-4147-A177-3AD203B41FA5}">
                      <a16:colId xmlns:a16="http://schemas.microsoft.com/office/drawing/2014/main" val="20004"/>
                    </a:ext>
                  </a:extLst>
                </a:gridCol>
                <a:gridCol w="1263740">
                  <a:extLst>
                    <a:ext uri="{9D8B030D-6E8A-4147-A177-3AD203B41FA5}">
                      <a16:colId xmlns:a16="http://schemas.microsoft.com/office/drawing/2014/main" val="20005"/>
                    </a:ext>
                  </a:extLst>
                </a:gridCol>
              </a:tblGrid>
              <a:tr h="0">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发光情况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熄灭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明亮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0.28</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5" name="矩形 4"/>
          <p:cNvSpPr/>
          <p:nvPr/>
        </p:nvSpPr>
        <p:spPr>
          <a:xfrm>
            <a:off x="9684937" y="5960059"/>
            <a:ext cx="1396536" cy="515719"/>
          </a:xfrm>
          <a:prstGeom prst="rect">
            <a:avLst/>
          </a:prstGeom>
        </p:spPr>
        <p:txBody>
          <a:bodyPr wrap="none">
            <a:spAutoFit/>
          </a:bodyPr>
          <a:lstStyle/>
          <a:p>
            <a:pPr algn="just">
              <a:lnSpc>
                <a:spcPct val="150000"/>
              </a:lnSpc>
              <a:spcAft>
                <a:spcPts val="0"/>
              </a:spcAft>
              <a:tabLst>
                <a:tab pos="6210935" algn="l"/>
              </a:tabLst>
            </a:pPr>
            <a:r>
              <a:rPr lang="zh-CN" altLang="zh-CN" sz="2100" b="0">
                <a:solidFill>
                  <a:srgbClr val="000000"/>
                </a:solidFill>
                <a:cs typeface="Times New Roman" panose="02020603050405020304" pitchFamily="18" charset="0"/>
              </a:rPr>
              <a:t>（第</a:t>
            </a:r>
            <a:r>
              <a:rPr lang="en-US" altLang="zh-CN" sz="2100" b="0">
                <a:solidFill>
                  <a:srgbClr val="000000"/>
                </a:solidFill>
                <a:cs typeface="Times New Roman" panose="02020603050405020304" pitchFamily="18" charset="0"/>
              </a:rPr>
              <a:t>4</a:t>
            </a:r>
            <a:r>
              <a:rPr lang="zh-CN" altLang="zh-CN" sz="2100" b="0">
                <a:solidFill>
                  <a:srgbClr val="000000"/>
                </a:solidFill>
                <a:cs typeface="Times New Roman" panose="02020603050405020304" pitchFamily="18" charset="0"/>
              </a:rPr>
              <a:t>题）</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356303"/>
              </a:xfrm>
            </p:spPr>
            <p:txBody>
              <a:bodyPr/>
              <a:lstStyle/>
              <a:p>
                <a:pPr lvl="0" hangingPunct="0">
                  <a:spcAft>
                    <a:spcPts val="0"/>
                  </a:spcAft>
                  <a:tabLst>
                    <a:tab pos="6210935" algn="l"/>
                  </a:tabLst>
                </a:pP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所以最有可能是第</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次实验数据错误，第</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次实验数据是正确的，故</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错误；由表中数据可知，小灯泡不亮时，电压为</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chemeClr val="tx1"/>
                    </a:solidFill>
                    <a:latin typeface="+mj-lt"/>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，电流为</a:t>
                </a:r>
                <a:r>
                  <a:rPr lang="en-US" altLang="zh-CN" dirty="0">
                    <a:solidFill>
                      <a:schemeClr val="tx1"/>
                    </a:solidFill>
                    <a:latin typeface="+mj-lt"/>
                    <a:ea typeface="宋体" panose="02010600030101010101" pitchFamily="2" charset="-122"/>
                    <a:cs typeface="Times New Roman" panose="02020603050405020304" pitchFamily="18" charset="0"/>
                  </a:rPr>
                  <a:t>0.</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A</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，此时小灯泡电阻为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mj-lt"/>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mj-lt"/>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，由于小灯泡电阻受温度影响，随温度降低而减小，当做完实验并断开开关一段时间后，小灯泡的电阻应该小于其不亮时的电阻</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，但不能为零，故小灯泡的电阻可能是</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chemeClr val="tx1"/>
                    </a:solidFill>
                    <a:latin typeface="+mj-lt"/>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正确；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356303"/>
              </a:xfrm>
              <a:blipFill rotWithShape="1">
                <a:blip r:embed="rId2"/>
                <a:stretch>
                  <a:fillRect l="-2" t="-19" r="1" b="10"/>
                </a:stretch>
              </a:blipFill>
            </p:spPr>
            <p:txBody>
              <a:bodyPr/>
              <a:lstStyle/>
              <a:p>
                <a:r>
                  <a:rPr lang="zh-CN" altLang="en-US">
                    <a:noFill/>
                  </a:rPr>
                  <a:t> </a:t>
                </a:r>
              </a:p>
            </p:txBody>
          </p:sp>
        </mc:Fallback>
      </mc:AlternateContent>
      <p:pic>
        <p:nvPicPr>
          <p:cNvPr id="3" name="gyc404.jpg" descr="id:2147493405;FounderCES"/>
          <p:cNvPicPr/>
          <p:nvPr/>
        </p:nvPicPr>
        <p:blipFill>
          <a:blip r:embed="rId3"/>
          <a:stretch>
            <a:fillRect/>
          </a:stretch>
        </p:blipFill>
        <p:spPr>
          <a:xfrm>
            <a:off x="9398430" y="4077072"/>
            <a:ext cx="2314350" cy="1810979"/>
          </a:xfrm>
          <a:prstGeom prst="rect">
            <a:avLst/>
          </a:prstGeom>
        </p:spPr>
      </p:pic>
      <p:graphicFrame>
        <p:nvGraphicFramePr>
          <p:cNvPr id="4" name="表格 3"/>
          <p:cNvGraphicFramePr>
            <a:graphicFrameLocks noGrp="1"/>
          </p:cNvGraphicFramePr>
          <p:nvPr/>
        </p:nvGraphicFramePr>
        <p:xfrm>
          <a:off x="550591" y="4120767"/>
          <a:ext cx="8424935" cy="1708533"/>
        </p:xfrm>
        <a:graphic>
          <a:graphicData uri="http://schemas.openxmlformats.org/drawingml/2006/table">
            <a:tbl>
              <a:tblPr firstRow="1" firstCol="1" bandRow="1"/>
              <a:tblGrid>
                <a:gridCol w="2106234">
                  <a:extLst>
                    <a:ext uri="{9D8B030D-6E8A-4147-A177-3AD203B41FA5}">
                      <a16:colId xmlns:a16="http://schemas.microsoft.com/office/drawing/2014/main" val="20000"/>
                    </a:ext>
                  </a:extLst>
                </a:gridCol>
                <a:gridCol w="1211519">
                  <a:extLst>
                    <a:ext uri="{9D8B030D-6E8A-4147-A177-3AD203B41FA5}">
                      <a16:colId xmlns:a16="http://schemas.microsoft.com/office/drawing/2014/main" val="20001"/>
                    </a:ext>
                  </a:extLst>
                </a:gridCol>
                <a:gridCol w="1315962">
                  <a:extLst>
                    <a:ext uri="{9D8B030D-6E8A-4147-A177-3AD203B41FA5}">
                      <a16:colId xmlns:a16="http://schemas.microsoft.com/office/drawing/2014/main" val="20002"/>
                    </a:ext>
                  </a:extLst>
                </a:gridCol>
                <a:gridCol w="1263740">
                  <a:extLst>
                    <a:ext uri="{9D8B030D-6E8A-4147-A177-3AD203B41FA5}">
                      <a16:colId xmlns:a16="http://schemas.microsoft.com/office/drawing/2014/main" val="20003"/>
                    </a:ext>
                  </a:extLst>
                </a:gridCol>
                <a:gridCol w="1263740">
                  <a:extLst>
                    <a:ext uri="{9D8B030D-6E8A-4147-A177-3AD203B41FA5}">
                      <a16:colId xmlns:a16="http://schemas.microsoft.com/office/drawing/2014/main" val="20004"/>
                    </a:ext>
                  </a:extLst>
                </a:gridCol>
                <a:gridCol w="1263740">
                  <a:extLst>
                    <a:ext uri="{9D8B030D-6E8A-4147-A177-3AD203B41FA5}">
                      <a16:colId xmlns:a16="http://schemas.microsoft.com/office/drawing/2014/main" val="20005"/>
                    </a:ext>
                  </a:extLst>
                </a:gridCol>
              </a:tblGrid>
              <a:tr h="0">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发光情况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熄灭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明亮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0.28</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5" name="矩形 4"/>
          <p:cNvSpPr/>
          <p:nvPr/>
        </p:nvSpPr>
        <p:spPr>
          <a:xfrm>
            <a:off x="9684937" y="5744035"/>
            <a:ext cx="1396536" cy="515719"/>
          </a:xfrm>
          <a:prstGeom prst="rect">
            <a:avLst/>
          </a:prstGeom>
        </p:spPr>
        <p:txBody>
          <a:bodyPr wrap="none">
            <a:spAutoFit/>
          </a:bodyPr>
          <a:lstStyle/>
          <a:p>
            <a:pPr algn="just">
              <a:lnSpc>
                <a:spcPct val="150000"/>
              </a:lnSpc>
              <a:spcAft>
                <a:spcPts val="0"/>
              </a:spcAft>
              <a:tabLst>
                <a:tab pos="6210935" algn="l"/>
              </a:tabLst>
            </a:pPr>
            <a:r>
              <a:rPr lang="zh-CN" altLang="zh-CN" sz="2100" b="0">
                <a:solidFill>
                  <a:srgbClr val="000000"/>
                </a:solidFill>
                <a:cs typeface="Times New Roman" panose="02020603050405020304" pitchFamily="18" charset="0"/>
              </a:rPr>
              <a:t>（第</a:t>
            </a:r>
            <a:r>
              <a:rPr lang="en-US" altLang="zh-CN" sz="2100" b="0">
                <a:solidFill>
                  <a:srgbClr val="000000"/>
                </a:solidFill>
                <a:cs typeface="Times New Roman" panose="02020603050405020304" pitchFamily="18" charset="0"/>
              </a:rPr>
              <a:t>4</a:t>
            </a:r>
            <a:r>
              <a:rPr lang="zh-CN" altLang="zh-CN" sz="2100" b="0">
                <a:solidFill>
                  <a:srgbClr val="000000"/>
                </a:solidFill>
                <a:cs typeface="Times New Roman" panose="02020603050405020304" pitchFamily="18" charset="0"/>
              </a:rPr>
              <a:t>题）</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347070"/>
              </a:xfrm>
            </p:spPr>
            <p:txBody>
              <a:bodyPr/>
              <a:lstStyle/>
              <a:p>
                <a:pPr lvl="0" hangingPunct="0">
                  <a:spcAft>
                    <a:spcPts val="0"/>
                  </a:spcAft>
                  <a:tabLst>
                    <a:tab pos="6210935" algn="l"/>
                  </a:tabLst>
                </a:pPr>
                <a:r>
                  <a:rPr lang="zh-CN" altLang="zh-CN" dirty="0">
                    <a:latin typeface="Times New Roman" panose="02020603050405020304" pitchFamily="18" charset="0"/>
                    <a:ea typeface="宋体" panose="02010600030101010101" pitchFamily="2" charset="-122"/>
                    <a:cs typeface="Times New Roman" panose="02020603050405020304" pitchFamily="18" charset="0"/>
                  </a:rPr>
                  <a:t>在第</a:t>
                </a:r>
                <a:r>
                  <a:rPr lang="en-US" altLang="zh-CN" dirty="0">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latin typeface="Times New Roman" panose="02020603050405020304" pitchFamily="18" charset="0"/>
                    <a:ea typeface="宋体" panose="02010600030101010101" pitchFamily="2" charset="-122"/>
                    <a:cs typeface="Times New Roman" panose="02020603050405020304" pitchFamily="18" charset="0"/>
                  </a:rPr>
                  <a:t>次实验中，滑动</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变阻器两端的电压为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chemeClr val="tx1"/>
                    </a:solidFill>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chemeClr val="tx1"/>
                    </a:solidFill>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，滑动变阻器此时接入电路的电阻为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滑</m:t>
                        </m:r>
                        <m:r>
                          <m:rPr>
                            <m:nor/>
                          </m:rP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1</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，此时小灯泡的电阻为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，在第</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次实验中，滑动变阻器两端的电压为</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，此时滑动变阻器接入电路的电阻</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m:t>滑</m:t>
                        </m:r>
                        <m:r>
                          <m:rPr>
                            <m:nor/>
                          </m:rPr>
                          <a:rPr lang="en-US" altLang="zh-CN" i="0" baseline="-2500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m:t>2</m:t>
                        </m:r>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14</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en-US" altLang="zh-CN" dirty="0">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a:solidFill>
                      <a:schemeClr val="tx1"/>
                    </a:solidFill>
                    <a:ea typeface="宋体" panose="02010600030101010101" pitchFamily="2" charset="-122"/>
                    <a:cs typeface="Times New Roman" panose="02020603050405020304" pitchFamily="18" charset="0"/>
                  </a:rPr>
                  <a:t>.</a:t>
                </a:r>
                <a:r>
                  <a:rPr lang="en-US"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347070"/>
              </a:xfrm>
              <a:blipFill rotWithShape="1">
                <a:blip r:embed="rId2"/>
                <a:stretch>
                  <a:fillRect l="-2" t="-19" r="1" b="18"/>
                </a:stretch>
              </a:blipFill>
            </p:spPr>
            <p:txBody>
              <a:bodyPr/>
              <a:lstStyle/>
              <a:p>
                <a:r>
                  <a:rPr lang="zh-CN" altLang="en-US">
                    <a:noFill/>
                  </a:rPr>
                  <a:t> </a:t>
                </a:r>
              </a:p>
            </p:txBody>
          </p:sp>
        </mc:Fallback>
      </mc:AlternateContent>
      <p:pic>
        <p:nvPicPr>
          <p:cNvPr id="3" name="gyc404.jpg" descr="id:2147493405;FounderCES"/>
          <p:cNvPicPr/>
          <p:nvPr/>
        </p:nvPicPr>
        <p:blipFill>
          <a:blip r:embed="rId3"/>
          <a:stretch>
            <a:fillRect/>
          </a:stretch>
        </p:blipFill>
        <p:spPr>
          <a:xfrm>
            <a:off x="9398430" y="3933056"/>
            <a:ext cx="2314350" cy="1810979"/>
          </a:xfrm>
          <a:prstGeom prst="rect">
            <a:avLst/>
          </a:prstGeom>
        </p:spPr>
      </p:pic>
      <p:graphicFrame>
        <p:nvGraphicFramePr>
          <p:cNvPr id="4" name="表格 3"/>
          <p:cNvGraphicFramePr>
            <a:graphicFrameLocks noGrp="1"/>
          </p:cNvGraphicFramePr>
          <p:nvPr/>
        </p:nvGraphicFramePr>
        <p:xfrm>
          <a:off x="550591" y="4192016"/>
          <a:ext cx="8424935" cy="1708533"/>
        </p:xfrm>
        <a:graphic>
          <a:graphicData uri="http://schemas.openxmlformats.org/drawingml/2006/table">
            <a:tbl>
              <a:tblPr firstRow="1" firstCol="1" bandRow="1"/>
              <a:tblGrid>
                <a:gridCol w="2106234">
                  <a:extLst>
                    <a:ext uri="{9D8B030D-6E8A-4147-A177-3AD203B41FA5}">
                      <a16:colId xmlns:a16="http://schemas.microsoft.com/office/drawing/2014/main" val="20000"/>
                    </a:ext>
                  </a:extLst>
                </a:gridCol>
                <a:gridCol w="1211519">
                  <a:extLst>
                    <a:ext uri="{9D8B030D-6E8A-4147-A177-3AD203B41FA5}">
                      <a16:colId xmlns:a16="http://schemas.microsoft.com/office/drawing/2014/main" val="20001"/>
                    </a:ext>
                  </a:extLst>
                </a:gridCol>
                <a:gridCol w="1315962">
                  <a:extLst>
                    <a:ext uri="{9D8B030D-6E8A-4147-A177-3AD203B41FA5}">
                      <a16:colId xmlns:a16="http://schemas.microsoft.com/office/drawing/2014/main" val="20002"/>
                    </a:ext>
                  </a:extLst>
                </a:gridCol>
                <a:gridCol w="1263740">
                  <a:extLst>
                    <a:ext uri="{9D8B030D-6E8A-4147-A177-3AD203B41FA5}">
                      <a16:colId xmlns:a16="http://schemas.microsoft.com/office/drawing/2014/main" val="20003"/>
                    </a:ext>
                  </a:extLst>
                </a:gridCol>
                <a:gridCol w="1263740">
                  <a:extLst>
                    <a:ext uri="{9D8B030D-6E8A-4147-A177-3AD203B41FA5}">
                      <a16:colId xmlns:a16="http://schemas.microsoft.com/office/drawing/2014/main" val="20004"/>
                    </a:ext>
                  </a:extLst>
                </a:gridCol>
                <a:gridCol w="1263740">
                  <a:extLst>
                    <a:ext uri="{9D8B030D-6E8A-4147-A177-3AD203B41FA5}">
                      <a16:colId xmlns:a16="http://schemas.microsoft.com/office/drawing/2014/main" val="20005"/>
                    </a:ext>
                  </a:extLst>
                </a:gridCol>
              </a:tblGrid>
              <a:tr h="0">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发光情况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熄灭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明亮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0.28</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5" name="矩形 4"/>
          <p:cNvSpPr/>
          <p:nvPr/>
        </p:nvSpPr>
        <p:spPr>
          <a:xfrm>
            <a:off x="9684937" y="5600019"/>
            <a:ext cx="1396536" cy="515719"/>
          </a:xfrm>
          <a:prstGeom prst="rect">
            <a:avLst/>
          </a:prstGeom>
        </p:spPr>
        <p:txBody>
          <a:bodyPr wrap="none">
            <a:spAutoFit/>
          </a:bodyPr>
          <a:lstStyle/>
          <a:p>
            <a:pPr algn="just">
              <a:lnSpc>
                <a:spcPct val="150000"/>
              </a:lnSpc>
              <a:spcAft>
                <a:spcPts val="0"/>
              </a:spcAft>
              <a:tabLst>
                <a:tab pos="6210935" algn="l"/>
              </a:tabLst>
            </a:pPr>
            <a:r>
              <a:rPr lang="zh-CN" altLang="zh-CN" sz="2100" b="0">
                <a:solidFill>
                  <a:srgbClr val="000000"/>
                </a:solidFill>
                <a:cs typeface="Times New Roman" panose="02020603050405020304" pitchFamily="18" charset="0"/>
              </a:rPr>
              <a:t>（第</a:t>
            </a:r>
            <a:r>
              <a:rPr lang="en-US" altLang="zh-CN" sz="2100" b="0">
                <a:solidFill>
                  <a:srgbClr val="000000"/>
                </a:solidFill>
                <a:cs typeface="Times New Roman" panose="02020603050405020304" pitchFamily="18" charset="0"/>
              </a:rPr>
              <a:t>4</a:t>
            </a:r>
            <a:r>
              <a:rPr lang="zh-CN" altLang="zh-CN" sz="2100" b="0">
                <a:solidFill>
                  <a:srgbClr val="000000"/>
                </a:solidFill>
                <a:cs typeface="Times New Roman" panose="02020603050405020304" pitchFamily="18" charset="0"/>
              </a:rPr>
              <a:t>题）</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227734"/>
                <a:ext cx="11485848" cy="2547877"/>
              </a:xfrm>
            </p:spPr>
            <p:txBody>
              <a:bodyPr/>
              <a:lstStyle/>
              <a:p>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此时小灯泡的电阻为</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num>
                      <m:den>
                        <m:sSub>
                          <m:sSub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L</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chemeClr val="tx1"/>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chemeClr val="tx1"/>
                            </a:solidFill>
                            <a:latin typeface="Cambria Math" panose="02040503050406030204" pitchFamily="18" charset="0"/>
                            <a:ea typeface="宋体" panose="02010600030101010101" pitchFamily="2" charset="-122"/>
                            <a:cs typeface="Times New Roman" panose="02020603050405020304" pitchFamily="18" charset="0"/>
                          </a:rPr>
                          <m:t>14</m:t>
                        </m:r>
                        <m:r>
                          <m:rPr>
                            <m:sty m:val="p"/>
                          </m:rPr>
                          <a:rPr lang="en-US" altLang="zh-CN" b="0">
                            <a:solidFill>
                              <a:schemeClr val="tx1"/>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，通过电路的电流由</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变为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14 A</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，滑动变阻器的电阻由</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变为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，电阻变化量为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7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，小灯泡的电阻由</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变为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，电阻的变化量为</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chemeClr val="tx1"/>
                    </a:solidFill>
                    <a:ea typeface="宋体" panose="02010600030101010101" pitchFamily="2" charset="-122"/>
                    <a:cs typeface="Times New Roman" panose="02020603050405020304" pitchFamily="18" charset="0"/>
                  </a:rPr>
                  <a:t>.</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，故小灯泡电阻的变化量</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小于滑动变阻器电阻的变化量</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chemeClr val="tx1"/>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chemeClr val="tx1"/>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chemeClr val="tx1"/>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solidFill>
                    <a:schemeClr val="tx1"/>
                  </a:solidFill>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227734"/>
                <a:ext cx="11485848" cy="2547877"/>
              </a:xfrm>
              <a:blipFill rotWithShape="1">
                <a:blip r:embed="rId2"/>
                <a:stretch>
                  <a:fillRect l="-2" t="-11" r="1" b="-5362"/>
                </a:stretch>
              </a:blipFill>
            </p:spPr>
            <p:txBody>
              <a:bodyPr/>
              <a:lstStyle/>
              <a:p>
                <a:r>
                  <a:rPr lang="zh-CN" altLang="en-US">
                    <a:noFill/>
                  </a:rPr>
                  <a:t> </a:t>
                </a:r>
              </a:p>
            </p:txBody>
          </p:sp>
        </mc:Fallback>
      </mc:AlternateContent>
      <p:pic>
        <p:nvPicPr>
          <p:cNvPr id="4" name="gyc404.jpg" descr="id:2147493405;FounderCES"/>
          <p:cNvPicPr/>
          <p:nvPr/>
        </p:nvPicPr>
        <p:blipFill>
          <a:blip r:embed="rId3"/>
          <a:stretch>
            <a:fillRect/>
          </a:stretch>
        </p:blipFill>
        <p:spPr>
          <a:xfrm>
            <a:off x="9398430" y="3766598"/>
            <a:ext cx="2314350" cy="1810979"/>
          </a:xfrm>
          <a:prstGeom prst="rect">
            <a:avLst/>
          </a:prstGeom>
        </p:spPr>
      </p:pic>
      <p:graphicFrame>
        <p:nvGraphicFramePr>
          <p:cNvPr id="5" name="表格 4"/>
          <p:cNvGraphicFramePr>
            <a:graphicFrameLocks noGrp="1"/>
          </p:cNvGraphicFramePr>
          <p:nvPr/>
        </p:nvGraphicFramePr>
        <p:xfrm>
          <a:off x="550591" y="3810293"/>
          <a:ext cx="8424935" cy="1708533"/>
        </p:xfrm>
        <a:graphic>
          <a:graphicData uri="http://schemas.openxmlformats.org/drawingml/2006/table">
            <a:tbl>
              <a:tblPr firstRow="1" firstCol="1" bandRow="1"/>
              <a:tblGrid>
                <a:gridCol w="2106234">
                  <a:extLst>
                    <a:ext uri="{9D8B030D-6E8A-4147-A177-3AD203B41FA5}">
                      <a16:colId xmlns:a16="http://schemas.microsoft.com/office/drawing/2014/main" val="20000"/>
                    </a:ext>
                  </a:extLst>
                </a:gridCol>
                <a:gridCol w="1211519">
                  <a:extLst>
                    <a:ext uri="{9D8B030D-6E8A-4147-A177-3AD203B41FA5}">
                      <a16:colId xmlns:a16="http://schemas.microsoft.com/office/drawing/2014/main" val="20001"/>
                    </a:ext>
                  </a:extLst>
                </a:gridCol>
                <a:gridCol w="1315962">
                  <a:extLst>
                    <a:ext uri="{9D8B030D-6E8A-4147-A177-3AD203B41FA5}">
                      <a16:colId xmlns:a16="http://schemas.microsoft.com/office/drawing/2014/main" val="20002"/>
                    </a:ext>
                  </a:extLst>
                </a:gridCol>
                <a:gridCol w="1263740">
                  <a:extLst>
                    <a:ext uri="{9D8B030D-6E8A-4147-A177-3AD203B41FA5}">
                      <a16:colId xmlns:a16="http://schemas.microsoft.com/office/drawing/2014/main" val="20003"/>
                    </a:ext>
                  </a:extLst>
                </a:gridCol>
                <a:gridCol w="1263740">
                  <a:extLst>
                    <a:ext uri="{9D8B030D-6E8A-4147-A177-3AD203B41FA5}">
                      <a16:colId xmlns:a16="http://schemas.microsoft.com/office/drawing/2014/main" val="20004"/>
                    </a:ext>
                  </a:extLst>
                </a:gridCol>
                <a:gridCol w="1263740">
                  <a:extLst>
                    <a:ext uri="{9D8B030D-6E8A-4147-A177-3AD203B41FA5}">
                      <a16:colId xmlns:a16="http://schemas.microsoft.com/office/drawing/2014/main" val="20005"/>
                    </a:ext>
                  </a:extLst>
                </a:gridCol>
              </a:tblGrid>
              <a:tr h="0">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发光情况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熄灭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明亮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0.28</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 name="矩形 5"/>
          <p:cNvSpPr/>
          <p:nvPr/>
        </p:nvSpPr>
        <p:spPr>
          <a:xfrm>
            <a:off x="9684937" y="5433561"/>
            <a:ext cx="1396536" cy="515719"/>
          </a:xfrm>
          <a:prstGeom prst="rect">
            <a:avLst/>
          </a:prstGeom>
        </p:spPr>
        <p:txBody>
          <a:bodyPr wrap="none">
            <a:spAutoFit/>
          </a:bodyPr>
          <a:lstStyle/>
          <a:p>
            <a:pPr algn="just">
              <a:lnSpc>
                <a:spcPct val="150000"/>
              </a:lnSpc>
              <a:spcAft>
                <a:spcPts val="0"/>
              </a:spcAft>
              <a:tabLst>
                <a:tab pos="6210935" algn="l"/>
              </a:tabLst>
            </a:pPr>
            <a:r>
              <a:rPr lang="zh-CN" altLang="zh-CN" sz="2100" b="0">
                <a:solidFill>
                  <a:srgbClr val="000000"/>
                </a:solidFill>
                <a:cs typeface="Times New Roman" panose="02020603050405020304" pitchFamily="18" charset="0"/>
              </a:rPr>
              <a:t>（第</a:t>
            </a:r>
            <a:r>
              <a:rPr lang="en-US" altLang="zh-CN" sz="2100" b="0">
                <a:solidFill>
                  <a:srgbClr val="000000"/>
                </a:solidFill>
                <a:cs typeface="Times New Roman" panose="02020603050405020304" pitchFamily="18" charset="0"/>
              </a:rPr>
              <a:t>4</a:t>
            </a:r>
            <a:r>
              <a:rPr lang="zh-CN" altLang="zh-CN" sz="2100" b="0">
                <a:solidFill>
                  <a:srgbClr val="000000"/>
                </a:solidFill>
                <a:cs typeface="Times New Roman" panose="02020603050405020304" pitchFamily="18" charset="0"/>
              </a:rPr>
              <a:t>题）</a:t>
            </a: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13893</Words>
  <Application>Microsoft Office PowerPoint</Application>
  <PresentationFormat>自定义</PresentationFormat>
  <Paragraphs>633</Paragraphs>
  <Slides>94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94</vt:i4>
      </vt:variant>
    </vt:vector>
  </HeadingPairs>
  <TitlesOfParts>
    <vt:vector size="104"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517</cp:revision>
  <dcterms:created xsi:type="dcterms:W3CDTF">2020-11-06T05:24:00Z</dcterms:created>
  <dcterms:modified xsi:type="dcterms:W3CDTF">2025-09-18T01:20:40Z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8A8ECDFF238E42B0A02A42FE15916653_12</vt:lpwstr>
  </property>
</Properties>
</file>